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5" r:id="rId1"/>
  </p:sldMasterIdLst>
  <p:notesMasterIdLst>
    <p:notesMasterId r:id="rId26"/>
  </p:notesMasterIdLst>
  <p:handoutMasterIdLst>
    <p:handoutMasterId r:id="rId27"/>
  </p:handoutMasterIdLst>
  <p:sldIdLst>
    <p:sldId id="386" r:id="rId2"/>
    <p:sldId id="388" r:id="rId3"/>
    <p:sldId id="390" r:id="rId4"/>
    <p:sldId id="391" r:id="rId5"/>
    <p:sldId id="392" r:id="rId6"/>
    <p:sldId id="413" r:id="rId7"/>
    <p:sldId id="414" r:id="rId8"/>
    <p:sldId id="415" r:id="rId9"/>
    <p:sldId id="416" r:id="rId10"/>
    <p:sldId id="395" r:id="rId11"/>
    <p:sldId id="396" r:id="rId12"/>
    <p:sldId id="397" r:id="rId13"/>
    <p:sldId id="398" r:id="rId14"/>
    <p:sldId id="399" r:id="rId15"/>
    <p:sldId id="400" r:id="rId16"/>
    <p:sldId id="402" r:id="rId17"/>
    <p:sldId id="403" r:id="rId18"/>
    <p:sldId id="417" r:id="rId19"/>
    <p:sldId id="404" r:id="rId20"/>
    <p:sldId id="405" r:id="rId21"/>
    <p:sldId id="406" r:id="rId22"/>
    <p:sldId id="407" r:id="rId23"/>
    <p:sldId id="408" r:id="rId24"/>
    <p:sldId id="409" r:id="rId25"/>
  </p:sldIdLst>
  <p:sldSz cx="9144000" cy="6858000" type="screen4x3"/>
  <p:notesSz cx="7315200" cy="9601200"/>
  <p:defaultTextStyle>
    <a:defPPr>
      <a:defRPr lang="en-GB"/>
    </a:defPPr>
    <a:lvl1pPr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1pPr>
    <a:lvl2pPr marL="4572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2pPr>
    <a:lvl3pPr marL="9144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3pPr>
    <a:lvl4pPr marL="13716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4pPr>
    <a:lvl5pPr marL="1828800" algn="l" defTabSz="449263" rtl="0" fontAlgn="base">
      <a:spcBef>
        <a:spcPct val="20000"/>
      </a:spcBef>
      <a:spcAft>
        <a:spcPct val="0"/>
      </a:spcAft>
      <a:defRPr sz="2000" kern="1200">
        <a:solidFill>
          <a:schemeClr val="tx1"/>
        </a:solidFill>
        <a:latin typeface="Arial" charset="0"/>
        <a:ea typeface="+mn-ea"/>
        <a:cs typeface="Lucida Sans Unicode" pitchFamily="34" charset="0"/>
      </a:defRPr>
    </a:lvl5pPr>
    <a:lvl6pPr marL="2286000" algn="l" defTabSz="914400" rtl="0" eaLnBrk="1" latinLnBrk="0" hangingPunct="1">
      <a:defRPr sz="2000" kern="1200">
        <a:solidFill>
          <a:schemeClr val="tx1"/>
        </a:solidFill>
        <a:latin typeface="Arial" charset="0"/>
        <a:ea typeface="+mn-ea"/>
        <a:cs typeface="Lucida Sans Unicode" pitchFamily="34" charset="0"/>
      </a:defRPr>
    </a:lvl6pPr>
    <a:lvl7pPr marL="2743200" algn="l" defTabSz="914400" rtl="0" eaLnBrk="1" latinLnBrk="0" hangingPunct="1">
      <a:defRPr sz="2000" kern="1200">
        <a:solidFill>
          <a:schemeClr val="tx1"/>
        </a:solidFill>
        <a:latin typeface="Arial" charset="0"/>
        <a:ea typeface="+mn-ea"/>
        <a:cs typeface="Lucida Sans Unicode" pitchFamily="34" charset="0"/>
      </a:defRPr>
    </a:lvl7pPr>
    <a:lvl8pPr marL="3200400" algn="l" defTabSz="914400" rtl="0" eaLnBrk="1" latinLnBrk="0" hangingPunct="1">
      <a:defRPr sz="2000" kern="1200">
        <a:solidFill>
          <a:schemeClr val="tx1"/>
        </a:solidFill>
        <a:latin typeface="Arial" charset="0"/>
        <a:ea typeface="+mn-ea"/>
        <a:cs typeface="Lucida Sans Unicode" pitchFamily="34" charset="0"/>
      </a:defRPr>
    </a:lvl8pPr>
    <a:lvl9pPr marL="3657600" algn="l" defTabSz="914400" rtl="0" eaLnBrk="1" latinLnBrk="0" hangingPunct="1">
      <a:defRPr sz="2000" kern="1200">
        <a:solidFill>
          <a:schemeClr val="tx1"/>
        </a:solidFill>
        <a:latin typeface="Arial" charset="0"/>
        <a:ea typeface="+mn-ea"/>
        <a:cs typeface="Lucida Sans Unicode"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mo" initials="AMW"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0000"/>
    <a:srgbClr val="FFFF00"/>
    <a:srgbClr val="DDDDDD"/>
    <a:srgbClr val="66FF66"/>
    <a:srgbClr val="FF9933"/>
    <a:srgbClr val="2B57B0"/>
    <a:srgbClr val="BAE1FF"/>
    <a:srgbClr val="FC2704"/>
  </p:clrMru>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84" autoAdjust="0"/>
    <p:restoredTop sz="85481" autoAdjust="0"/>
  </p:normalViewPr>
  <p:slideViewPr>
    <p:cSldViewPr>
      <p:cViewPr varScale="1">
        <p:scale>
          <a:sx n="67" d="100"/>
          <a:sy n="67" d="100"/>
        </p:scale>
        <p:origin x="-1530" y="-96"/>
      </p:cViewPr>
      <p:guideLst>
        <p:guide orient="horz" pos="2160"/>
        <p:guide pos="2880"/>
      </p:guideLst>
    </p:cSldViewPr>
  </p:slideViewPr>
  <p:outlineViewPr>
    <p:cViewPr>
      <p:scale>
        <a:sx n="100" d="100"/>
        <a:sy n="100" d="100"/>
      </p:scale>
      <p:origin x="-784" y="-88"/>
    </p:cViewPr>
  </p:outlineViewPr>
  <p:notesTextViewPr>
    <p:cViewPr>
      <p:scale>
        <a:sx n="100" d="100"/>
        <a:sy n="100" d="100"/>
      </p:scale>
      <p:origin x="0" y="0"/>
    </p:cViewPr>
  </p:notesTextViewPr>
  <p:sorterViewPr>
    <p:cViewPr>
      <p:scale>
        <a:sx n="66" d="100"/>
        <a:sy n="66" d="100"/>
      </p:scale>
      <p:origin x="0" y="834"/>
    </p:cViewPr>
  </p:sorterViewPr>
  <p:notesViewPr>
    <p:cSldViewPr>
      <p:cViewPr varScale="1">
        <p:scale>
          <a:sx n="57" d="100"/>
          <a:sy n="57" d="100"/>
        </p:scale>
        <p:origin x="-1836" y="-78"/>
      </p:cViewPr>
      <p:guideLst>
        <p:guide orient="horz" pos="3025"/>
        <p:guide pos="230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6323" tIns="48161" rIns="96323" bIns="48161" numCol="1" anchor="t" anchorCtr="0" compatLnSpc="1">
            <a:prstTxWarp prst="textNoShape">
              <a:avLst/>
            </a:prstTxWarp>
          </a:bodyPr>
          <a:lstStyle>
            <a:lvl1pP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r>
              <a:rPr lang="en-US" dirty="0" smtClean="0"/>
              <a:t>L04 Security Architecture</a:t>
            </a:r>
            <a:endParaRPr lang="en-US" dirty="0"/>
          </a:p>
        </p:txBody>
      </p:sp>
      <p:sp>
        <p:nvSpPr>
          <p:cNvPr id="50180" name="Rectangle 4"/>
          <p:cNvSpPr>
            <a:spLocks noGrp="1" noChangeArrowheads="1"/>
          </p:cNvSpPr>
          <p:nvPr>
            <p:ph type="ftr" sz="quarter" idx="2"/>
          </p:nvPr>
        </p:nvSpPr>
        <p:spPr bwMode="auto">
          <a:xfrm>
            <a:off x="0" y="9118600"/>
            <a:ext cx="3170238" cy="481013"/>
          </a:xfrm>
          <a:prstGeom prst="rect">
            <a:avLst/>
          </a:prstGeom>
          <a:noFill/>
          <a:ln w="9525">
            <a:noFill/>
            <a:miter lim="800000"/>
            <a:headEnd/>
            <a:tailEnd/>
          </a:ln>
          <a:effectLst/>
        </p:spPr>
        <p:txBody>
          <a:bodyPr vert="horz" wrap="square" lIns="96323" tIns="48161" rIns="96323" bIns="48161" numCol="1" anchor="b" anchorCtr="0" compatLnSpc="1">
            <a:prstTxWarp prst="textNoShape">
              <a:avLst/>
            </a:prstTxWarp>
          </a:bodyPr>
          <a:lstStyle>
            <a:lvl1pPr defTabSz="473075" eaLnBrk="0" hangingPunct="0">
              <a:lnSpc>
                <a:spcPct val="67000"/>
              </a:lnSpc>
              <a:spcBef>
                <a:spcPct val="0"/>
              </a:spcBef>
              <a:buClr>
                <a:srgbClr val="000000"/>
              </a:buClr>
              <a:buSzPct val="100000"/>
              <a:buFont typeface="Times New Roman" pitchFamily="18" charset="0"/>
              <a:buNone/>
              <a:defRPr sz="1300">
                <a:solidFill>
                  <a:srgbClr val="000000"/>
                </a:solidFill>
                <a:latin typeface="Times New Roman" pitchFamily="18" charset="0"/>
              </a:defRPr>
            </a:lvl1pPr>
          </a:lstStyle>
          <a:p>
            <a:r>
              <a:rPr lang="en-US" dirty="0" smtClean="0"/>
              <a:t>AnnMarie.Westgate@ryerson.ca</a:t>
            </a:r>
            <a:endParaRPr lang="en-US" dirty="0"/>
          </a:p>
        </p:txBody>
      </p:sp>
      <p:sp>
        <p:nvSpPr>
          <p:cNvPr id="6" name="Date Placeholder 5"/>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8994CE32-F244-40F6-8256-F43B916A5205}" type="datetimeFigureOut">
              <a:rPr lang="en-US" smtClean="0"/>
              <a:pPr/>
              <a:t>2/3/2010</a:t>
            </a:fld>
            <a:endParaRPr lang="en-US"/>
          </a:p>
        </p:txBody>
      </p:sp>
      <p:sp>
        <p:nvSpPr>
          <p:cNvPr id="7" name="Slide Number Placeholder 6"/>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09878A4B-178E-4E26-8DE1-19AF47A6500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315200" cy="9601200"/>
          </a:xfrm>
          <a:prstGeom prst="roundRect">
            <a:avLst>
              <a:gd name="adj" fmla="val 23"/>
            </a:avLst>
          </a:prstGeom>
          <a:solidFill>
            <a:srgbClr val="FFFFFF"/>
          </a:solidFill>
          <a:ln w="9360">
            <a:noFill/>
            <a:miter lim="800000"/>
            <a:headEnd/>
            <a:tailEnd/>
          </a:ln>
          <a:effectLst/>
        </p:spPr>
        <p:txBody>
          <a:bodyPr wrap="none" anchor="ctr"/>
          <a:lstStyle/>
          <a:p>
            <a:endParaRPr lang="en-US"/>
          </a:p>
        </p:txBody>
      </p:sp>
      <p:sp>
        <p:nvSpPr>
          <p:cNvPr id="2050" name="AutoShape 2"/>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1" name="AutoShape 3"/>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2" name="AutoShape 4"/>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3" name="AutoShape 5"/>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4" name="AutoShape 6"/>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5" name="AutoShape 7"/>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2056" name="Rectangle 8"/>
          <p:cNvSpPr>
            <a:spLocks noGrp="1" noRot="1" noChangeAspect="1" noChangeArrowheads="1"/>
          </p:cNvSpPr>
          <p:nvPr>
            <p:ph type="sldImg"/>
          </p:nvPr>
        </p:nvSpPr>
        <p:spPr bwMode="auto">
          <a:xfrm>
            <a:off x="-8524875" y="-5668963"/>
            <a:ext cx="17054513" cy="12790488"/>
          </a:xfrm>
          <a:prstGeom prst="rect">
            <a:avLst/>
          </a:prstGeom>
          <a:noFill/>
          <a:ln w="9525">
            <a:noFill/>
            <a:round/>
            <a:headEnd/>
            <a:tailEnd/>
          </a:ln>
          <a:effectLst/>
        </p:spPr>
      </p:sp>
      <p:sp>
        <p:nvSpPr>
          <p:cNvPr id="2057" name="Rectangle 9"/>
          <p:cNvSpPr>
            <a:spLocks noGrp="1" noChangeArrowheads="1"/>
          </p:cNvSpPr>
          <p:nvPr>
            <p:ph type="body"/>
          </p:nvPr>
        </p:nvSpPr>
        <p:spPr bwMode="auto">
          <a:xfrm>
            <a:off x="731838" y="4560888"/>
            <a:ext cx="5838825" cy="43180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Tree>
  </p:cSld>
  <p:clrMap bg1="lt1" tx1="dk1" bg2="lt2" tx2="dk2" accent1="accent1" accent2="accent2" accent3="accent3" accent4="accent4" accent5="accent5" accent6="accent6" hlink="hlink" folHlink="folHlink"/>
  <p:notesStyle>
    <a:lvl1pPr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0D7B52EB-DAA9-40F4-A54B-65507504A190}" type="datetime1">
              <a:rPr lang="en-US" smtClean="0"/>
              <a:pPr/>
              <a:t>2/3/2010</a:t>
            </a:fld>
            <a:endParaRPr lang="en-US"/>
          </a:p>
        </p:txBody>
      </p:sp>
      <p:sp>
        <p:nvSpPr>
          <p:cNvPr id="5" name="Footer Placeholder 4"/>
          <p:cNvSpPr>
            <a:spLocks noGrp="1"/>
          </p:cNvSpPr>
          <p:nvPr>
            <p:ph type="ftr" sz="quarter" idx="11"/>
          </p:nvPr>
        </p:nvSpPr>
        <p:spPr/>
        <p:txBody>
          <a:bodyPr/>
          <a:lstStyle>
            <a:lvl1pPr>
              <a:defRPr sz="1100"/>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D461EBDD-AF86-4FF7-B5AD-F4E135F15AC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1913" y="0"/>
            <a:ext cx="7848600" cy="12684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39624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447800"/>
            <a:ext cx="39624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1042988" y="6237288"/>
            <a:ext cx="6049962" cy="423862"/>
          </a:xfrm>
        </p:spPr>
        <p:txBody>
          <a:bodyPr/>
          <a:lstStyle>
            <a:lvl1pPr>
              <a:defRPr/>
            </a:lvl1pPr>
          </a:lstStyle>
          <a:p>
            <a:endParaRPr lang="en-CA" dirty="0"/>
          </a:p>
          <a:p>
            <a:endParaRPr lang="en-US" dirty="0"/>
          </a:p>
        </p:txBody>
      </p:sp>
      <p:sp>
        <p:nvSpPr>
          <p:cNvPr id="6" name="Slide Number Placeholder 5"/>
          <p:cNvSpPr>
            <a:spLocks noGrp="1"/>
          </p:cNvSpPr>
          <p:nvPr>
            <p:ph type="sldNum" sz="quarter" idx="11"/>
          </p:nvPr>
        </p:nvSpPr>
        <p:spPr>
          <a:xfrm>
            <a:off x="7308850" y="6237288"/>
            <a:ext cx="457200" cy="476250"/>
          </a:xfrm>
        </p:spPr>
        <p:txBody>
          <a:bodyPr/>
          <a:lstStyle>
            <a:lvl1pPr>
              <a:defRPr/>
            </a:lvl1pPr>
          </a:lstStyle>
          <a:p>
            <a:fld id="{A9FADF4B-B92D-43F4-9F6E-F3C10D356F8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583F764-7B3B-4E13-BBDC-0D86DFD07E2A}" type="datetime1">
              <a:rPr lang="en-US" smtClean="0"/>
              <a:pPr/>
              <a:t>2/3/2010</a:t>
            </a:fld>
            <a:endParaRPr lang="en-US"/>
          </a:p>
        </p:txBody>
      </p:sp>
      <p:sp>
        <p:nvSpPr>
          <p:cNvPr id="6" name="Slide Number Placeholder 5"/>
          <p:cNvSpPr>
            <a:spLocks noGrp="1"/>
          </p:cNvSpPr>
          <p:nvPr>
            <p:ph type="sldNum" sz="quarter" idx="12"/>
          </p:nvPr>
        </p:nvSpPr>
        <p:spPr/>
        <p:txBody>
          <a:bodyPr/>
          <a:lstStyle>
            <a:lvl1pPr>
              <a:defRPr/>
            </a:lvl1pPr>
          </a:lstStyle>
          <a:p>
            <a:fld id="{107B1B84-1149-468F-8E3D-074FDC78B83C}"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a:lvl1pPr>
          </a:lstStyle>
          <a:p>
            <a:fld id="{EAD032ED-2F90-45EA-A193-0D1FFF3F054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1981200"/>
            <a:ext cx="4000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98241D54-DAE3-483B-892F-23C37354A024}" type="datetime1">
              <a:rPr lang="en-US" smtClean="0"/>
              <a:pPr/>
              <a:t>2/3/2010</a:t>
            </a:fld>
            <a:endParaRPr lang="en-US"/>
          </a:p>
        </p:txBody>
      </p:sp>
      <p:sp>
        <p:nvSpPr>
          <p:cNvPr id="6" name="Footer Placeholder 5"/>
          <p:cNvSpPr>
            <a:spLocks noGrp="1"/>
          </p:cNvSpPr>
          <p:nvPr>
            <p:ph type="ftr" sz="quarter" idx="11"/>
          </p:nvPr>
        </p:nvSpPr>
        <p:spPr/>
        <p:txBody>
          <a:bodyPr/>
          <a:lstStyle>
            <a:lvl1pPr>
              <a:defRPr sz="1100"/>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3BB694F-286E-4A65-92D2-B13F06A71EF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FD946D9A-7E75-4261-A6DC-E88AF44EFD1E}" type="datetime1">
              <a:rPr lang="en-US" smtClean="0"/>
              <a:pPr/>
              <a:t>2/3/2010</a:t>
            </a:fld>
            <a:endParaRPr lang="en-US"/>
          </a:p>
        </p:txBody>
      </p:sp>
      <p:sp>
        <p:nvSpPr>
          <p:cNvPr id="8" name="Footer Placeholder 7"/>
          <p:cNvSpPr>
            <a:spLocks noGrp="1"/>
          </p:cNvSpPr>
          <p:nvPr>
            <p:ph type="ftr" sz="quarter" idx="11"/>
          </p:nvPr>
        </p:nvSpPr>
        <p:spPr/>
        <p:txBody>
          <a:bodyPr/>
          <a:lstStyle>
            <a:lvl1pPr>
              <a:defRPr sz="1100"/>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ECAC5EBC-B10D-4583-A969-0D1DC2F7F92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79BC5550-75D2-4EBD-B60F-5AC9A918C922}" type="datetime1">
              <a:rPr lang="en-US" smtClean="0"/>
              <a:pPr/>
              <a:t>2/3/2010</a:t>
            </a:fld>
            <a:endParaRPr lang="en-US"/>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8F1443A2-202C-40DA-938E-C7B2F59395D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AFEF5BD-A7E8-4287-8F50-E3FECB0787E3}" type="datetime1">
              <a:rPr lang="en-US" smtClean="0"/>
              <a:pPr/>
              <a:t>2/3/2010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936B8DE-68D0-44E3-AD9A-4ED90CA9C13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AE27850-300C-4398-A95C-23DEA8FEDC0E}" type="datetime1">
              <a:rPr lang="en-US" smtClean="0"/>
              <a:pPr/>
              <a:t>2/3/2010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CF84BF3-DD52-4E48-B825-25FC64E6B5B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6A06951-E797-4DC3-85BF-0C65BC8B1B43}" type="datetime1">
              <a:rPr lang="en-US" smtClean="0"/>
              <a:pPr/>
              <a:t>2/3/2010</a:t>
            </a:fld>
            <a:endParaRPr lang="en-US"/>
          </a:p>
        </p:txBody>
      </p:sp>
      <p:sp>
        <p:nvSpPr>
          <p:cNvPr id="6" name="Footer Placeholder 5"/>
          <p:cNvSpPr>
            <a:spLocks noGrp="1"/>
          </p:cNvSpPr>
          <p:nvPr>
            <p:ph type="ftr" sz="quarter" idx="11"/>
          </p:nvPr>
        </p:nvSpPr>
        <p:spPr/>
        <p:txBody>
          <a:bodyPr/>
          <a:lstStyle>
            <a:lvl1pPr>
              <a:defRPr sz="1100"/>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2CC0A10F-6734-4F89-B7E7-A32D29EDC66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32" name="Picture 8" descr="background2"/>
          <p:cNvPicPr>
            <a:picLocks noChangeAspect="1" noChangeArrowheads="1"/>
          </p:cNvPicPr>
          <p:nvPr userDrawn="1"/>
        </p:nvPicPr>
        <p:blipFill>
          <a:blip r:embed="rId12"/>
          <a:srcRect/>
          <a:stretch>
            <a:fillRect/>
          </a:stretch>
        </p:blipFill>
        <p:spPr bwMode="auto">
          <a:xfrm>
            <a:off x="0" y="0"/>
            <a:ext cx="9145588" cy="6859588"/>
          </a:xfrm>
          <a:prstGeom prst="rect">
            <a:avLst/>
          </a:prstGeom>
          <a:noFill/>
        </p:spPr>
      </p:pic>
      <p:sp>
        <p:nvSpPr>
          <p:cNvPr id="1026" name="Rectangle 2"/>
          <p:cNvSpPr>
            <a:spLocks noGrp="1" noChangeArrowheads="1"/>
          </p:cNvSpPr>
          <p:nvPr>
            <p:ph type="title"/>
          </p:nvPr>
        </p:nvSpPr>
        <p:spPr bwMode="auto">
          <a:xfrm>
            <a:off x="685800" y="609600"/>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8153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400800"/>
            <a:ext cx="19050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solidFill>
                  <a:schemeClr val="accent2"/>
                </a:solidFill>
              </a:defRPr>
            </a:lvl1pPr>
          </a:lstStyle>
          <a:p>
            <a:fld id="{088F9A02-D05A-4042-867E-59BA0BCAE2B4}" type="datetime1">
              <a:rPr lang="en-US" smtClean="0"/>
              <a:pPr/>
              <a:t>2/3/2010</a:t>
            </a:fld>
            <a:endParaRPr lang="en-US"/>
          </a:p>
        </p:txBody>
      </p:sp>
      <p:sp>
        <p:nvSpPr>
          <p:cNvPr id="1029" name="Rectangle 5"/>
          <p:cNvSpPr>
            <a:spLocks noGrp="1" noChangeArrowheads="1"/>
          </p:cNvSpPr>
          <p:nvPr>
            <p:ph type="ftr" sz="quarter" idx="3"/>
          </p:nvPr>
        </p:nvSpPr>
        <p:spPr bwMode="auto">
          <a:xfrm>
            <a:off x="2743200" y="6400800"/>
            <a:ext cx="41148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solidFill>
                  <a:schemeClr val="accent2"/>
                </a:solidFill>
              </a:defRPr>
            </a:lvl1pPr>
          </a:lstStyle>
          <a:p>
            <a:endParaRPr lang="en-US"/>
          </a:p>
        </p:txBody>
      </p:sp>
      <p:sp>
        <p:nvSpPr>
          <p:cNvPr id="1030" name="Rectangle 6"/>
          <p:cNvSpPr>
            <a:spLocks noGrp="1" noChangeArrowheads="1"/>
          </p:cNvSpPr>
          <p:nvPr>
            <p:ph type="sldNum" sz="quarter" idx="4"/>
          </p:nvPr>
        </p:nvSpPr>
        <p:spPr bwMode="auto">
          <a:xfrm>
            <a:off x="8534400" y="6400800"/>
            <a:ext cx="4572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accent2"/>
                </a:solidFill>
              </a:defRPr>
            </a:lvl1pPr>
          </a:lstStyle>
          <a:p>
            <a:fld id="{1E652683-1DA0-4231-9FA8-9F4A36E614D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85" r:id="rId10"/>
  </p:sldLayoutIdLst>
  <p:hf hdr="0" ftr="0" dt="0"/>
  <p:txStyles>
    <p:titleStyle>
      <a:lvl1pPr algn="ctr" rtl="0" fontAlgn="base">
        <a:spcBef>
          <a:spcPct val="0"/>
        </a:spcBef>
        <a:spcAft>
          <a:spcPct val="0"/>
        </a:spcAft>
        <a:defRPr sz="4400">
          <a:solidFill>
            <a:schemeClr val="accent2"/>
          </a:solidFill>
          <a:latin typeface="+mj-lt"/>
          <a:ea typeface="+mj-ea"/>
          <a:cs typeface="+mj-cs"/>
        </a:defRPr>
      </a:lvl1pPr>
      <a:lvl2pPr algn="ctr" rtl="0" fontAlgn="base">
        <a:spcBef>
          <a:spcPct val="0"/>
        </a:spcBef>
        <a:spcAft>
          <a:spcPct val="0"/>
        </a:spcAft>
        <a:defRPr sz="4400">
          <a:solidFill>
            <a:schemeClr val="accent2"/>
          </a:solidFill>
          <a:latin typeface="Arial" charset="0"/>
          <a:ea typeface="ＭＳ Ｐゴシック" pitchFamily="-16" charset="-128"/>
        </a:defRPr>
      </a:lvl2pPr>
      <a:lvl3pPr algn="ctr" rtl="0" fontAlgn="base">
        <a:spcBef>
          <a:spcPct val="0"/>
        </a:spcBef>
        <a:spcAft>
          <a:spcPct val="0"/>
        </a:spcAft>
        <a:defRPr sz="4400">
          <a:solidFill>
            <a:schemeClr val="accent2"/>
          </a:solidFill>
          <a:latin typeface="Arial" charset="0"/>
          <a:ea typeface="ＭＳ Ｐゴシック" pitchFamily="-16" charset="-128"/>
        </a:defRPr>
      </a:lvl3pPr>
      <a:lvl4pPr algn="ctr" rtl="0" fontAlgn="base">
        <a:spcBef>
          <a:spcPct val="0"/>
        </a:spcBef>
        <a:spcAft>
          <a:spcPct val="0"/>
        </a:spcAft>
        <a:defRPr sz="4400">
          <a:solidFill>
            <a:schemeClr val="accent2"/>
          </a:solidFill>
          <a:latin typeface="Arial" charset="0"/>
          <a:ea typeface="ＭＳ Ｐゴシック" pitchFamily="-16" charset="-128"/>
        </a:defRPr>
      </a:lvl4pPr>
      <a:lvl5pPr algn="ctr" rtl="0" fontAlgn="base">
        <a:spcBef>
          <a:spcPct val="0"/>
        </a:spcBef>
        <a:spcAft>
          <a:spcPct val="0"/>
        </a:spcAft>
        <a:defRPr sz="4400">
          <a:solidFill>
            <a:schemeClr val="accent2"/>
          </a:solidFill>
          <a:latin typeface="Arial" charset="0"/>
          <a:ea typeface="ＭＳ Ｐゴシック" pitchFamily="-16" charset="-128"/>
        </a:defRPr>
      </a:lvl5pPr>
      <a:lvl6pPr marL="457200" algn="ctr" rtl="0" fontAlgn="base">
        <a:spcBef>
          <a:spcPct val="0"/>
        </a:spcBef>
        <a:spcAft>
          <a:spcPct val="0"/>
        </a:spcAft>
        <a:defRPr sz="4400">
          <a:solidFill>
            <a:schemeClr val="accent2"/>
          </a:solidFill>
          <a:latin typeface="Arial" charset="0"/>
          <a:ea typeface="ＭＳ Ｐゴシック" pitchFamily="-16" charset="-128"/>
        </a:defRPr>
      </a:lvl6pPr>
      <a:lvl7pPr marL="914400" algn="ctr" rtl="0" fontAlgn="base">
        <a:spcBef>
          <a:spcPct val="0"/>
        </a:spcBef>
        <a:spcAft>
          <a:spcPct val="0"/>
        </a:spcAft>
        <a:defRPr sz="4400">
          <a:solidFill>
            <a:schemeClr val="accent2"/>
          </a:solidFill>
          <a:latin typeface="Arial" charset="0"/>
          <a:ea typeface="ＭＳ Ｐゴシック" pitchFamily="-16" charset="-128"/>
        </a:defRPr>
      </a:lvl7pPr>
      <a:lvl8pPr marL="1371600" algn="ctr" rtl="0" fontAlgn="base">
        <a:spcBef>
          <a:spcPct val="0"/>
        </a:spcBef>
        <a:spcAft>
          <a:spcPct val="0"/>
        </a:spcAft>
        <a:defRPr sz="4400">
          <a:solidFill>
            <a:schemeClr val="accent2"/>
          </a:solidFill>
          <a:latin typeface="Arial" charset="0"/>
          <a:ea typeface="ＭＳ Ｐゴシック" pitchFamily="-16" charset="-128"/>
        </a:defRPr>
      </a:lvl8pPr>
      <a:lvl9pPr marL="1828800" algn="ctr" rtl="0" fontAlgn="base">
        <a:spcBef>
          <a:spcPct val="0"/>
        </a:spcBef>
        <a:spcAft>
          <a:spcPct val="0"/>
        </a:spcAft>
        <a:defRPr sz="4400">
          <a:solidFill>
            <a:schemeClr val="accent2"/>
          </a:solidFill>
          <a:latin typeface="Arial" charset="0"/>
          <a:ea typeface="ＭＳ Ｐゴシック" pitchFamily="-16" charset="-128"/>
        </a:defRPr>
      </a:lvl9pPr>
    </p:titleStyle>
    <p:bodyStyle>
      <a:lvl1pPr marL="342900" indent="-342900" algn="l" rtl="0" fontAlgn="base">
        <a:spcBef>
          <a:spcPct val="20000"/>
        </a:spcBef>
        <a:spcAft>
          <a:spcPct val="0"/>
        </a:spcAft>
        <a:buChar char="•"/>
        <a:defRPr sz="3200">
          <a:solidFill>
            <a:schemeClr val="accent2"/>
          </a:solidFill>
          <a:latin typeface="+mn-lt"/>
          <a:ea typeface="+mn-ea"/>
          <a:cs typeface="+mn-cs"/>
        </a:defRPr>
      </a:lvl1pPr>
      <a:lvl2pPr marL="742950" indent="-285750" algn="l" rtl="0" fontAlgn="base">
        <a:spcBef>
          <a:spcPct val="20000"/>
        </a:spcBef>
        <a:spcAft>
          <a:spcPct val="0"/>
        </a:spcAft>
        <a:buChar char="–"/>
        <a:defRPr sz="2800">
          <a:solidFill>
            <a:schemeClr val="accent2"/>
          </a:solidFill>
          <a:latin typeface="+mn-lt"/>
          <a:ea typeface="+mn-ea"/>
        </a:defRPr>
      </a:lvl2pPr>
      <a:lvl3pPr marL="1143000" indent="-228600" algn="l" rtl="0" fontAlgn="base">
        <a:spcBef>
          <a:spcPct val="20000"/>
        </a:spcBef>
        <a:spcAft>
          <a:spcPct val="0"/>
        </a:spcAft>
        <a:buChar char="•"/>
        <a:defRPr sz="2400">
          <a:solidFill>
            <a:schemeClr val="accent2"/>
          </a:solidFill>
          <a:latin typeface="+mn-lt"/>
          <a:ea typeface="+mn-ea"/>
        </a:defRPr>
      </a:lvl3pPr>
      <a:lvl4pPr marL="1600200" indent="-228600" algn="l" rtl="0" fontAlgn="base">
        <a:spcBef>
          <a:spcPct val="20000"/>
        </a:spcBef>
        <a:spcAft>
          <a:spcPct val="0"/>
        </a:spcAft>
        <a:buChar char="–"/>
        <a:defRPr sz="2000">
          <a:solidFill>
            <a:schemeClr val="accent2"/>
          </a:solidFill>
          <a:latin typeface="+mn-lt"/>
          <a:ea typeface="+mn-ea"/>
        </a:defRPr>
      </a:lvl4pPr>
      <a:lvl5pPr marL="2057400" indent="-228600" algn="l" rtl="0" fontAlgn="base">
        <a:spcBef>
          <a:spcPct val="20000"/>
        </a:spcBef>
        <a:spcAft>
          <a:spcPct val="0"/>
        </a:spcAft>
        <a:buChar char="»"/>
        <a:defRPr sz="2000">
          <a:solidFill>
            <a:schemeClr val="accent2"/>
          </a:solidFill>
          <a:latin typeface="+mn-lt"/>
          <a:ea typeface="+mn-ea"/>
        </a:defRPr>
      </a:lvl5pPr>
      <a:lvl6pPr marL="2514600" indent="-228600" algn="l" rtl="0" fontAlgn="base">
        <a:spcBef>
          <a:spcPct val="20000"/>
        </a:spcBef>
        <a:spcAft>
          <a:spcPct val="0"/>
        </a:spcAft>
        <a:buChar char="»"/>
        <a:defRPr sz="2000">
          <a:solidFill>
            <a:schemeClr val="accent2"/>
          </a:solidFill>
          <a:latin typeface="+mn-lt"/>
          <a:ea typeface="+mn-ea"/>
        </a:defRPr>
      </a:lvl6pPr>
      <a:lvl7pPr marL="2971800" indent="-228600" algn="l" rtl="0" fontAlgn="base">
        <a:spcBef>
          <a:spcPct val="20000"/>
        </a:spcBef>
        <a:spcAft>
          <a:spcPct val="0"/>
        </a:spcAft>
        <a:buChar char="»"/>
        <a:defRPr sz="2000">
          <a:solidFill>
            <a:schemeClr val="accent2"/>
          </a:solidFill>
          <a:latin typeface="+mn-lt"/>
          <a:ea typeface="+mn-ea"/>
        </a:defRPr>
      </a:lvl7pPr>
      <a:lvl8pPr marL="3429000" indent="-228600" algn="l" rtl="0" fontAlgn="base">
        <a:spcBef>
          <a:spcPct val="20000"/>
        </a:spcBef>
        <a:spcAft>
          <a:spcPct val="0"/>
        </a:spcAft>
        <a:buChar char="»"/>
        <a:defRPr sz="2000">
          <a:solidFill>
            <a:schemeClr val="accent2"/>
          </a:solidFill>
          <a:latin typeface="+mn-lt"/>
          <a:ea typeface="+mn-ea"/>
        </a:defRPr>
      </a:lvl8pPr>
      <a:lvl9pPr marL="3886200" indent="-228600" algn="l" rtl="0" fontAlgn="base">
        <a:spcBef>
          <a:spcPct val="20000"/>
        </a:spcBef>
        <a:spcAft>
          <a:spcPct val="0"/>
        </a:spcAft>
        <a:buChar char="»"/>
        <a:defRPr sz="2000">
          <a:solidFill>
            <a:schemeClr val="accent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www.coun.uvic.ca/learning/exams/multiple-choice.html"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6" name="Rectangle 4"/>
          <p:cNvSpPr>
            <a:spLocks noGrp="1" noChangeArrowheads="1"/>
          </p:cNvSpPr>
          <p:nvPr>
            <p:ph type="ctrTitle"/>
          </p:nvPr>
        </p:nvSpPr>
        <p:spPr/>
        <p:txBody>
          <a:bodyPr/>
          <a:lstStyle/>
          <a:p>
            <a:r>
              <a:rPr lang="en-GB" dirty="0" smtClean="0"/>
              <a:t>S04 </a:t>
            </a:r>
            <a:r>
              <a:rPr lang="en-GB" dirty="0"/>
              <a:t>– </a:t>
            </a:r>
            <a:r>
              <a:rPr lang="en-GB" dirty="0" smtClean="0"/>
              <a:t>Question Analysis</a:t>
            </a:r>
            <a:endParaRPr lang="en-CA" dirty="0"/>
          </a:p>
        </p:txBody>
      </p:sp>
      <p:sp>
        <p:nvSpPr>
          <p:cNvPr id="197637" name="Rectangle 5"/>
          <p:cNvSpPr>
            <a:spLocks noGrp="1" noChangeArrowheads="1"/>
          </p:cNvSpPr>
          <p:nvPr>
            <p:ph type="subTitle" idx="1"/>
          </p:nvPr>
        </p:nvSpPr>
        <p:spPr/>
        <p:txBody>
          <a:bodyPr/>
          <a:lstStyle/>
          <a:p>
            <a:r>
              <a:rPr lang="en-CA" dirty="0" smtClean="0"/>
              <a:t>Ann  Marie Westgate</a:t>
            </a:r>
          </a:p>
          <a:p>
            <a:r>
              <a:rPr lang="en-CA" dirty="0" smtClean="0"/>
              <a:t>Ryerson University – the Chang School of Continuing Education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1042988" y="6237288"/>
            <a:ext cx="6049962" cy="423862"/>
          </a:xfrm>
          <a:prstGeom prst="rect">
            <a:avLst/>
          </a:prstGeom>
        </p:spPr>
        <p:txBody>
          <a:bodyPr/>
          <a:lstStyle/>
          <a:p>
            <a:endParaRPr lang="en-CA" dirty="0"/>
          </a:p>
          <a:p>
            <a:endParaRPr lang="en-US" dirty="0"/>
          </a:p>
        </p:txBody>
      </p:sp>
      <p:sp>
        <p:nvSpPr>
          <p:cNvPr id="232450" name="Rectangle 2"/>
          <p:cNvSpPr>
            <a:spLocks noGrp="1" noChangeArrowheads="1"/>
          </p:cNvSpPr>
          <p:nvPr>
            <p:ph type="title"/>
          </p:nvPr>
        </p:nvSpPr>
        <p:spPr>
          <a:ln/>
        </p:spPr>
        <p:txBody>
          <a:bodyPr/>
          <a:lstStyle/>
          <a:p>
            <a:pPr algn="l"/>
            <a:r>
              <a:rPr lang="en-CA"/>
              <a:t>Answering “negative” questions</a:t>
            </a:r>
          </a:p>
        </p:txBody>
      </p:sp>
      <p:sp>
        <p:nvSpPr>
          <p:cNvPr id="232451" name="Rectangle 3"/>
          <p:cNvSpPr>
            <a:spLocks noGrp="1" noChangeArrowheads="1"/>
          </p:cNvSpPr>
          <p:nvPr>
            <p:ph type="body" idx="1"/>
          </p:nvPr>
        </p:nvSpPr>
        <p:spPr/>
        <p:txBody>
          <a:bodyPr/>
          <a:lstStyle/>
          <a:p>
            <a:pPr>
              <a:buFontTx/>
              <a:buChar char="•"/>
            </a:pPr>
            <a:r>
              <a:rPr lang="en-CA"/>
              <a:t>Turn it around.</a:t>
            </a:r>
          </a:p>
          <a:p>
            <a:pPr>
              <a:buFontTx/>
              <a:buChar char="•"/>
            </a:pPr>
            <a:r>
              <a:rPr lang="en-CA"/>
              <a:t>If the question is asked in the negative, then restate the opposite (positive) question.</a:t>
            </a:r>
          </a:p>
          <a:p>
            <a:pPr>
              <a:buFontTx/>
              <a:buChar char="•"/>
            </a:pPr>
            <a:r>
              <a:rPr lang="en-CA"/>
              <a:t>You should then be able to find 3 answers to the positive question.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4294967295"/>
          </p:nvPr>
        </p:nvSpPr>
        <p:spPr>
          <a:xfrm>
            <a:off x="1042988" y="6237288"/>
            <a:ext cx="6049962" cy="423862"/>
          </a:xfrm>
          <a:prstGeom prst="rect">
            <a:avLst/>
          </a:prstGeom>
        </p:spPr>
        <p:txBody>
          <a:bodyPr/>
          <a:lstStyle/>
          <a:p>
            <a:endParaRPr lang="en-CA" dirty="0"/>
          </a:p>
          <a:p>
            <a:endParaRPr lang="en-US" dirty="0"/>
          </a:p>
        </p:txBody>
      </p:sp>
      <p:sp>
        <p:nvSpPr>
          <p:cNvPr id="237570" name="Rectangle 2"/>
          <p:cNvSpPr>
            <a:spLocks noGrp="1" noChangeArrowheads="1"/>
          </p:cNvSpPr>
          <p:nvPr>
            <p:ph type="title"/>
          </p:nvPr>
        </p:nvSpPr>
        <p:spPr>
          <a:ln/>
        </p:spPr>
        <p:txBody>
          <a:bodyPr/>
          <a:lstStyle/>
          <a:p>
            <a:pPr algn="l"/>
            <a:r>
              <a:rPr lang="en-CA"/>
              <a:t>Rephrase “negative” questions</a:t>
            </a:r>
          </a:p>
        </p:txBody>
      </p:sp>
      <p:sp>
        <p:nvSpPr>
          <p:cNvPr id="237571" name="Rectangle 3"/>
          <p:cNvSpPr>
            <a:spLocks noGrp="1" noChangeArrowheads="1"/>
          </p:cNvSpPr>
          <p:nvPr>
            <p:ph type="body" idx="1"/>
          </p:nvPr>
        </p:nvSpPr>
        <p:spPr/>
        <p:txBody>
          <a:bodyPr/>
          <a:lstStyle/>
          <a:p>
            <a:pPr marL="0" indent="0">
              <a:buNone/>
            </a:pPr>
            <a:r>
              <a:rPr lang="en-US" sz="2400" dirty="0" smtClean="0"/>
              <a:t>Which </a:t>
            </a:r>
            <a:r>
              <a:rPr lang="en-US" sz="2400" dirty="0"/>
              <a:t>of the following statements pertaining to access controls is </a:t>
            </a:r>
            <a:r>
              <a:rPr lang="en-US" sz="2400" b="1" dirty="0"/>
              <a:t>false</a:t>
            </a:r>
            <a:r>
              <a:rPr lang="en-US" sz="2400" dirty="0"/>
              <a:t>?</a:t>
            </a:r>
            <a:endParaRPr lang="en-CA" sz="2400" dirty="0"/>
          </a:p>
          <a:p>
            <a:pPr marL="914400" lvl="1" indent="-457200">
              <a:buFontTx/>
              <a:buAutoNum type="alphaLcParenR"/>
            </a:pPr>
            <a:r>
              <a:rPr lang="en-US" sz="2000" dirty="0"/>
              <a:t>Users should only access data on a need to know basis</a:t>
            </a:r>
            <a:endParaRPr lang="en-CA" sz="2000" dirty="0"/>
          </a:p>
          <a:p>
            <a:pPr marL="914400" lvl="1" indent="-457200">
              <a:buFontTx/>
              <a:buAutoNum type="alphaLcParenR"/>
            </a:pPr>
            <a:r>
              <a:rPr lang="en-US" sz="2000" dirty="0"/>
              <a:t>If access is not explicitly denied, it should be implicitly allowed</a:t>
            </a:r>
            <a:endParaRPr lang="en-CA" sz="2000" dirty="0"/>
          </a:p>
          <a:p>
            <a:pPr marL="914400" lvl="1" indent="-457200">
              <a:buFontTx/>
              <a:buAutoNum type="alphaLcParenR"/>
            </a:pPr>
            <a:r>
              <a:rPr lang="en-US" sz="2000" dirty="0"/>
              <a:t>Access rights should be granted based on the level of trust a company has in a subject</a:t>
            </a:r>
            <a:endParaRPr lang="en-CA" sz="2000" dirty="0"/>
          </a:p>
          <a:p>
            <a:pPr marL="914400" lvl="1" indent="-457200">
              <a:buFontTx/>
              <a:buAutoNum type="alphaLcParenR"/>
            </a:pPr>
            <a:r>
              <a:rPr lang="en-US" sz="2000" dirty="0"/>
              <a:t>Roles can be an efficient way to assign rights to a type of user who performs certain tasks</a:t>
            </a:r>
            <a:r>
              <a:rPr lang="en-CA" sz="2000" dirty="0"/>
              <a:t> </a:t>
            </a:r>
          </a:p>
        </p:txBody>
      </p:sp>
      <p:sp>
        <p:nvSpPr>
          <p:cNvPr id="237572" name="Rectangle 4"/>
          <p:cNvSpPr>
            <a:spLocks noChangeArrowheads="1"/>
          </p:cNvSpPr>
          <p:nvPr/>
        </p:nvSpPr>
        <p:spPr bwMode="auto">
          <a:xfrm>
            <a:off x="0" y="5418137"/>
            <a:ext cx="6607190" cy="1439863"/>
          </a:xfrm>
          <a:prstGeom prst="rect">
            <a:avLst/>
          </a:prstGeom>
          <a:solidFill>
            <a:srgbClr val="FFFF99"/>
          </a:solidFill>
          <a:ln w="9525" algn="ctr">
            <a:noFill/>
            <a:miter lim="800000"/>
            <a:headEnd/>
            <a:tailEnd/>
          </a:ln>
          <a:effectLst/>
        </p:spPr>
        <p:txBody>
          <a:bodyPr anchor="ctr"/>
          <a:lstStyle/>
          <a:p>
            <a:pPr defTabSz="914400"/>
            <a:r>
              <a:rPr lang="en-CA" dirty="0"/>
              <a:t>Ask the question this way:</a:t>
            </a:r>
          </a:p>
          <a:p>
            <a:pPr defTabSz="914400"/>
            <a:r>
              <a:rPr lang="en-CA" dirty="0"/>
              <a:t>Which 3 of the following statements pertaining to access controls is TRUE?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ph type="ftr" sz="quarter" idx="4294967295"/>
          </p:nvPr>
        </p:nvSpPr>
        <p:spPr>
          <a:xfrm>
            <a:off x="1042988" y="6237288"/>
            <a:ext cx="6049962" cy="423862"/>
          </a:xfrm>
          <a:prstGeom prst="rect">
            <a:avLst/>
          </a:prstGeom>
        </p:spPr>
        <p:txBody>
          <a:bodyPr/>
          <a:lstStyle/>
          <a:p>
            <a:endParaRPr lang="en-CA" dirty="0"/>
          </a:p>
          <a:p>
            <a:endParaRPr lang="en-US" dirty="0"/>
          </a:p>
        </p:txBody>
      </p:sp>
      <p:sp>
        <p:nvSpPr>
          <p:cNvPr id="238594" name="Rectangle 2"/>
          <p:cNvSpPr>
            <a:spLocks noGrp="1" noChangeArrowheads="1"/>
          </p:cNvSpPr>
          <p:nvPr>
            <p:ph type="title"/>
          </p:nvPr>
        </p:nvSpPr>
        <p:spPr>
          <a:ln/>
        </p:spPr>
        <p:txBody>
          <a:bodyPr/>
          <a:lstStyle/>
          <a:p>
            <a:pPr algn="l"/>
            <a:r>
              <a:rPr lang="en-CA"/>
              <a:t>Rephrase “negative” questions</a:t>
            </a:r>
          </a:p>
        </p:txBody>
      </p:sp>
      <p:sp>
        <p:nvSpPr>
          <p:cNvPr id="238595" name="Rectangle 3"/>
          <p:cNvSpPr>
            <a:spLocks noGrp="1" noChangeArrowheads="1"/>
          </p:cNvSpPr>
          <p:nvPr>
            <p:ph type="body" idx="1"/>
          </p:nvPr>
        </p:nvSpPr>
        <p:spPr/>
        <p:txBody>
          <a:bodyPr/>
          <a:lstStyle/>
          <a:p>
            <a:pPr marL="0" indent="0">
              <a:buNone/>
            </a:pPr>
            <a:r>
              <a:rPr lang="en-US" sz="2400" dirty="0" smtClean="0">
                <a:solidFill>
                  <a:schemeClr val="accent2"/>
                </a:solidFill>
              </a:rPr>
              <a:t>Q (positive): </a:t>
            </a:r>
            <a:r>
              <a:rPr lang="en-US" sz="2400" dirty="0">
                <a:solidFill>
                  <a:schemeClr val="accent2"/>
                </a:solidFill>
              </a:rPr>
              <a:t>Which </a:t>
            </a:r>
            <a:r>
              <a:rPr lang="en-US" sz="2400" b="1" dirty="0">
                <a:solidFill>
                  <a:schemeClr val="accent2"/>
                </a:solidFill>
              </a:rPr>
              <a:t>3</a:t>
            </a:r>
            <a:r>
              <a:rPr lang="en-US" sz="2400" dirty="0">
                <a:solidFill>
                  <a:schemeClr val="accent2"/>
                </a:solidFill>
              </a:rPr>
              <a:t> of the following statements pertaining to access controls is </a:t>
            </a:r>
            <a:r>
              <a:rPr lang="en-US" sz="2400" b="1" dirty="0">
                <a:solidFill>
                  <a:schemeClr val="accent2"/>
                </a:solidFill>
              </a:rPr>
              <a:t>true</a:t>
            </a:r>
            <a:r>
              <a:rPr lang="en-US" sz="2400" dirty="0">
                <a:solidFill>
                  <a:schemeClr val="accent2"/>
                </a:solidFill>
              </a:rPr>
              <a:t>?</a:t>
            </a:r>
            <a:endParaRPr lang="en-CA" sz="2400" dirty="0">
              <a:solidFill>
                <a:schemeClr val="accent2"/>
              </a:solidFill>
            </a:endParaRPr>
          </a:p>
          <a:p>
            <a:pPr marL="914400" lvl="1" indent="-457200">
              <a:buFontTx/>
              <a:buAutoNum type="alphaLcParenR"/>
            </a:pPr>
            <a:r>
              <a:rPr lang="en-US" sz="2000" u="sng" dirty="0"/>
              <a:t>Users should only access data on a need to know basis</a:t>
            </a:r>
            <a:endParaRPr lang="en-CA" sz="2000" u="sng" dirty="0"/>
          </a:p>
          <a:p>
            <a:pPr marL="914400" lvl="1" indent="-457200">
              <a:buFontTx/>
              <a:buAutoNum type="alphaLcParenR"/>
            </a:pPr>
            <a:r>
              <a:rPr lang="en-US" sz="2000" dirty="0"/>
              <a:t>If access is not explicitly denied, it should be implicitly allowed</a:t>
            </a:r>
            <a:endParaRPr lang="en-CA" sz="2000" dirty="0"/>
          </a:p>
          <a:p>
            <a:pPr marL="914400" lvl="1" indent="-457200">
              <a:buFontTx/>
              <a:buAutoNum type="alphaLcParenR"/>
            </a:pPr>
            <a:r>
              <a:rPr lang="en-US" sz="2000" u="sng" dirty="0"/>
              <a:t>Access rights should be granted based on the level of trust a company has in a subject</a:t>
            </a:r>
            <a:endParaRPr lang="en-CA" sz="2000" u="sng" dirty="0"/>
          </a:p>
          <a:p>
            <a:pPr marL="914400" lvl="1" indent="-457200">
              <a:buFontTx/>
              <a:buAutoNum type="alphaLcParenR"/>
            </a:pPr>
            <a:r>
              <a:rPr lang="en-US" sz="2000" u="sng" dirty="0"/>
              <a:t>Roles can be an efficient way to assign rights to a type of user who performs certain tasks</a:t>
            </a:r>
            <a:r>
              <a:rPr lang="en-CA" sz="2000" u="sng"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8595">
                                            <p:txEl>
                                              <p:pRg st="1" end="1"/>
                                            </p:txEl>
                                          </p:spTgt>
                                        </p:tgtEl>
                                        <p:attrNameLst>
                                          <p:attrName>style.visibility</p:attrName>
                                        </p:attrNameLst>
                                      </p:cBhvr>
                                      <p:to>
                                        <p:strVal val="visible"/>
                                      </p:to>
                                    </p:set>
                                    <p:anim calcmode="lin" valueType="num">
                                      <p:cBhvr additive="base">
                                        <p:cTn id="7" dur="500" fill="hold"/>
                                        <p:tgtEl>
                                          <p:spTgt spid="23859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85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8595">
                                            <p:txEl>
                                              <p:pRg st="2" end="2"/>
                                            </p:txEl>
                                          </p:spTgt>
                                        </p:tgtEl>
                                        <p:attrNameLst>
                                          <p:attrName>style.visibility</p:attrName>
                                        </p:attrNameLst>
                                      </p:cBhvr>
                                      <p:to>
                                        <p:strVal val="visible"/>
                                      </p:to>
                                    </p:set>
                                    <p:anim calcmode="lin" valueType="num">
                                      <p:cBhvr additive="base">
                                        <p:cTn id="13" dur="500" fill="hold"/>
                                        <p:tgtEl>
                                          <p:spTgt spid="23859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859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38595">
                                            <p:txEl>
                                              <p:pRg st="3" end="3"/>
                                            </p:txEl>
                                          </p:spTgt>
                                        </p:tgtEl>
                                        <p:attrNameLst>
                                          <p:attrName>style.visibility</p:attrName>
                                        </p:attrNameLst>
                                      </p:cBhvr>
                                      <p:to>
                                        <p:strVal val="visible"/>
                                      </p:to>
                                    </p:set>
                                    <p:anim calcmode="lin" valueType="num">
                                      <p:cBhvr additive="base">
                                        <p:cTn id="19" dur="500" fill="hold"/>
                                        <p:tgtEl>
                                          <p:spTgt spid="23859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859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38595">
                                            <p:txEl>
                                              <p:pRg st="4" end="4"/>
                                            </p:txEl>
                                          </p:spTgt>
                                        </p:tgtEl>
                                        <p:attrNameLst>
                                          <p:attrName>style.visibility</p:attrName>
                                        </p:attrNameLst>
                                      </p:cBhvr>
                                      <p:to>
                                        <p:strVal val="visible"/>
                                      </p:to>
                                    </p:set>
                                    <p:anim calcmode="lin" valueType="num">
                                      <p:cBhvr additive="base">
                                        <p:cTn id="25" dur="500" fill="hold"/>
                                        <p:tgtEl>
                                          <p:spTgt spid="23859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3859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4294967295"/>
          </p:nvPr>
        </p:nvSpPr>
        <p:spPr>
          <a:xfrm>
            <a:off x="1042988" y="6237288"/>
            <a:ext cx="6049962" cy="423862"/>
          </a:xfrm>
          <a:prstGeom prst="rect">
            <a:avLst/>
          </a:prstGeom>
        </p:spPr>
        <p:txBody>
          <a:bodyPr/>
          <a:lstStyle/>
          <a:p>
            <a:endParaRPr lang="en-CA" dirty="0"/>
          </a:p>
          <a:p>
            <a:endParaRPr lang="en-US" dirty="0"/>
          </a:p>
        </p:txBody>
      </p:sp>
      <p:sp>
        <p:nvSpPr>
          <p:cNvPr id="239618" name="Rectangle 2"/>
          <p:cNvSpPr>
            <a:spLocks noGrp="1" noChangeArrowheads="1"/>
          </p:cNvSpPr>
          <p:nvPr>
            <p:ph type="title"/>
          </p:nvPr>
        </p:nvSpPr>
        <p:spPr>
          <a:ln/>
        </p:spPr>
        <p:txBody>
          <a:bodyPr/>
          <a:lstStyle/>
          <a:p>
            <a:pPr algn="l"/>
            <a:r>
              <a:rPr lang="en-CA"/>
              <a:t>Rephrase “negative” questions</a:t>
            </a:r>
          </a:p>
        </p:txBody>
      </p:sp>
      <p:sp>
        <p:nvSpPr>
          <p:cNvPr id="239619" name="Rectangle 3"/>
          <p:cNvSpPr>
            <a:spLocks noGrp="1" noChangeArrowheads="1"/>
          </p:cNvSpPr>
          <p:nvPr>
            <p:ph type="body" idx="1"/>
          </p:nvPr>
        </p:nvSpPr>
        <p:spPr/>
        <p:txBody>
          <a:bodyPr/>
          <a:lstStyle/>
          <a:p>
            <a:pPr marL="0" indent="0">
              <a:buNone/>
            </a:pPr>
            <a:r>
              <a:rPr lang="en-US" sz="2400" dirty="0" smtClean="0"/>
              <a:t>Q (negative): Which of the following statements pertaining to access controls is false?</a:t>
            </a:r>
          </a:p>
          <a:p>
            <a:pPr marL="914400" lvl="1" indent="-457200">
              <a:buFontTx/>
              <a:buAutoNum type="alphaLcParenR"/>
            </a:pPr>
            <a:r>
              <a:rPr lang="en-US" sz="2000" dirty="0" smtClean="0"/>
              <a:t>Users </a:t>
            </a:r>
            <a:r>
              <a:rPr lang="en-US" sz="2000" dirty="0"/>
              <a:t>should only access data on a need to know basis</a:t>
            </a:r>
            <a:endParaRPr lang="en-CA" sz="2000" dirty="0"/>
          </a:p>
          <a:p>
            <a:pPr marL="914400" lvl="1" indent="-457200">
              <a:buFontTx/>
              <a:buAutoNum type="alphaLcParenR"/>
            </a:pPr>
            <a:r>
              <a:rPr lang="en-US" sz="2000" u="wavy" dirty="0">
                <a:solidFill>
                  <a:srgbClr val="FF0000"/>
                </a:solidFill>
              </a:rPr>
              <a:t>If access is not explicitly denied, it should be implicitly allowed</a:t>
            </a:r>
            <a:endParaRPr lang="en-CA" sz="2000" u="wavy" dirty="0">
              <a:solidFill>
                <a:srgbClr val="FF0000"/>
              </a:solidFill>
            </a:endParaRPr>
          </a:p>
          <a:p>
            <a:pPr marL="914400" lvl="1" indent="-457200">
              <a:buFontTx/>
              <a:buAutoNum type="alphaLcParenR"/>
            </a:pPr>
            <a:r>
              <a:rPr lang="en-US" sz="2000" dirty="0"/>
              <a:t>Access rights should be granted based on the level of trust a company has in a subject</a:t>
            </a:r>
            <a:endParaRPr lang="en-CA" sz="2000" dirty="0"/>
          </a:p>
          <a:p>
            <a:pPr marL="914400" lvl="1" indent="-457200">
              <a:buFontTx/>
              <a:buAutoNum type="alphaLcParenR"/>
            </a:pPr>
            <a:r>
              <a:rPr lang="en-US" sz="2000" dirty="0"/>
              <a:t>Roles can be an efficient way to assign rights to a type of user who performs certain tasks</a:t>
            </a:r>
            <a:r>
              <a:rPr lang="en-CA" sz="2000" dirty="0"/>
              <a:t> </a:t>
            </a:r>
          </a:p>
        </p:txBody>
      </p:sp>
      <p:sp>
        <p:nvSpPr>
          <p:cNvPr id="239623" name="Rectangle 7"/>
          <p:cNvSpPr>
            <a:spLocks noChangeArrowheads="1"/>
          </p:cNvSpPr>
          <p:nvPr/>
        </p:nvSpPr>
        <p:spPr bwMode="auto">
          <a:xfrm>
            <a:off x="0" y="6137275"/>
            <a:ext cx="3749670" cy="720725"/>
          </a:xfrm>
          <a:prstGeom prst="rect">
            <a:avLst/>
          </a:prstGeom>
          <a:solidFill>
            <a:srgbClr val="FFFF99"/>
          </a:solidFill>
          <a:ln w="9525" algn="ctr">
            <a:noFill/>
            <a:miter lim="800000"/>
            <a:headEnd/>
            <a:tailEnd/>
          </a:ln>
          <a:effectLst/>
        </p:spPr>
        <p:txBody>
          <a:bodyPr anchor="ctr"/>
          <a:lstStyle/>
          <a:p>
            <a:pPr marL="180975" indent="-180975" defTabSz="914400"/>
            <a:r>
              <a:rPr lang="en-CA"/>
              <a:t>The alternative left over is b)</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4294967295"/>
          </p:nvPr>
        </p:nvSpPr>
        <p:spPr>
          <a:xfrm>
            <a:off x="1042988" y="6237288"/>
            <a:ext cx="6049962" cy="423862"/>
          </a:xfrm>
          <a:prstGeom prst="rect">
            <a:avLst/>
          </a:prstGeom>
        </p:spPr>
        <p:txBody>
          <a:bodyPr/>
          <a:lstStyle/>
          <a:p>
            <a:endParaRPr lang="en-CA" dirty="0"/>
          </a:p>
          <a:p>
            <a:endParaRPr lang="en-US" dirty="0"/>
          </a:p>
        </p:txBody>
      </p:sp>
      <p:sp>
        <p:nvSpPr>
          <p:cNvPr id="235522" name="Rectangle 2"/>
          <p:cNvSpPr>
            <a:spLocks noGrp="1" noChangeArrowheads="1"/>
          </p:cNvSpPr>
          <p:nvPr>
            <p:ph type="title"/>
          </p:nvPr>
        </p:nvSpPr>
        <p:spPr>
          <a:ln/>
        </p:spPr>
        <p:txBody>
          <a:bodyPr/>
          <a:lstStyle/>
          <a:p>
            <a:pPr algn="l"/>
            <a:r>
              <a:rPr lang="en-CA"/>
              <a:t>What about this question?</a:t>
            </a:r>
          </a:p>
        </p:txBody>
      </p:sp>
      <p:sp>
        <p:nvSpPr>
          <p:cNvPr id="235523" name="Rectangle 3"/>
          <p:cNvSpPr>
            <a:spLocks noGrp="1" noChangeArrowheads="1"/>
          </p:cNvSpPr>
          <p:nvPr>
            <p:ph type="body" idx="1"/>
          </p:nvPr>
        </p:nvSpPr>
        <p:spPr/>
        <p:txBody>
          <a:bodyPr/>
          <a:lstStyle/>
          <a:p>
            <a:pPr marL="0" indent="0">
              <a:buNone/>
            </a:pPr>
            <a:r>
              <a:rPr lang="en-US" dirty="0" smtClean="0"/>
              <a:t>Which </a:t>
            </a:r>
            <a:r>
              <a:rPr lang="en-US" dirty="0"/>
              <a:t>of the following does not describe the </a:t>
            </a:r>
            <a:r>
              <a:rPr lang="en-US" dirty="0" err="1"/>
              <a:t>Biba</a:t>
            </a:r>
            <a:r>
              <a:rPr lang="en-US" dirty="0"/>
              <a:t> model?</a:t>
            </a:r>
            <a:endParaRPr lang="en-CA" dirty="0"/>
          </a:p>
          <a:p>
            <a:pPr marL="914400" lvl="1" indent="-457200">
              <a:buFontTx/>
              <a:buAutoNum type="alphaLcParenR"/>
            </a:pPr>
            <a:r>
              <a:rPr lang="en-US" dirty="0"/>
              <a:t>Integrity model that addresses the first goal of integrity</a:t>
            </a:r>
            <a:endParaRPr lang="en-CA" dirty="0"/>
          </a:p>
          <a:p>
            <a:pPr marL="914400" lvl="1" indent="-457200">
              <a:buFontTx/>
              <a:buAutoNum type="alphaLcParenR"/>
            </a:pPr>
            <a:r>
              <a:rPr lang="en-US" dirty="0"/>
              <a:t>It has a “no write up” rule</a:t>
            </a:r>
            <a:endParaRPr lang="en-CA" dirty="0"/>
          </a:p>
          <a:p>
            <a:pPr marL="914400" lvl="1" indent="-457200">
              <a:buFontTx/>
              <a:buAutoNum type="alphaLcParenR"/>
            </a:pPr>
            <a:r>
              <a:rPr lang="en-US" dirty="0"/>
              <a:t>Uses a lattice of integrity levels</a:t>
            </a:r>
            <a:endParaRPr lang="en-CA" dirty="0"/>
          </a:p>
          <a:p>
            <a:pPr marL="914400" lvl="1" indent="-457200">
              <a:buFontTx/>
              <a:buAutoNum type="alphaLcParenR"/>
            </a:pPr>
            <a:r>
              <a:rPr lang="en-US" dirty="0"/>
              <a:t>It has a “no read up” rule</a:t>
            </a:r>
            <a:r>
              <a:rPr lang="en-CA" dirty="0"/>
              <a:t> </a:t>
            </a:r>
          </a:p>
        </p:txBody>
      </p:sp>
      <p:sp>
        <p:nvSpPr>
          <p:cNvPr id="235527" name="Rectangle 7"/>
          <p:cNvSpPr>
            <a:spLocks noChangeArrowheads="1"/>
          </p:cNvSpPr>
          <p:nvPr/>
        </p:nvSpPr>
        <p:spPr bwMode="auto">
          <a:xfrm>
            <a:off x="0" y="5776913"/>
            <a:ext cx="8713787" cy="1081087"/>
          </a:xfrm>
          <a:prstGeom prst="rect">
            <a:avLst/>
          </a:prstGeom>
          <a:solidFill>
            <a:srgbClr val="FFFF99"/>
          </a:solidFill>
          <a:ln w="9525" algn="ctr">
            <a:noFill/>
            <a:miter lim="800000"/>
            <a:headEnd/>
            <a:tailEnd/>
          </a:ln>
          <a:effectLst/>
        </p:spPr>
        <p:txBody>
          <a:bodyPr anchor="ctr"/>
          <a:lstStyle/>
          <a:p>
            <a:pPr marL="180975" indent="-180975" defTabSz="914400"/>
            <a:r>
              <a:rPr lang="en-CA" dirty="0"/>
              <a:t>It is a negative question: “not describe”.</a:t>
            </a:r>
          </a:p>
          <a:p>
            <a:pPr marL="180975" indent="-180975" defTabSz="914400"/>
            <a:r>
              <a:rPr lang="en-CA" dirty="0"/>
              <a:t>So 3 of the answers DO describe the </a:t>
            </a:r>
            <a:r>
              <a:rPr lang="en-CA" dirty="0" err="1"/>
              <a:t>Biba</a:t>
            </a:r>
            <a:r>
              <a:rPr lang="en-CA" dirty="0"/>
              <a:t> model</a:t>
            </a:r>
          </a:p>
          <a:p>
            <a:pPr marL="180975" indent="-180975" defTabSz="914400"/>
            <a:r>
              <a:rPr lang="en-CA" dirty="0"/>
              <a:t>There is </a:t>
            </a:r>
            <a:r>
              <a:rPr lang="en-CA" i="1" dirty="0"/>
              <a:t>opposites</a:t>
            </a:r>
            <a:r>
              <a:rPr lang="en-CA" dirty="0"/>
              <a:t> in the alternatives – they can’t both describe </a:t>
            </a:r>
            <a:r>
              <a:rPr lang="en-CA" dirty="0" err="1"/>
              <a:t>Biba</a:t>
            </a:r>
            <a:r>
              <a:rPr lang="en-CA" dirty="0"/>
              <a: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4294967295"/>
          </p:nvPr>
        </p:nvSpPr>
        <p:spPr>
          <a:xfrm>
            <a:off x="1042988" y="6237288"/>
            <a:ext cx="6049962" cy="423862"/>
          </a:xfrm>
          <a:prstGeom prst="rect">
            <a:avLst/>
          </a:prstGeom>
        </p:spPr>
        <p:txBody>
          <a:bodyPr/>
          <a:lstStyle/>
          <a:p>
            <a:endParaRPr lang="en-CA" dirty="0"/>
          </a:p>
          <a:p>
            <a:endParaRPr lang="en-US" dirty="0"/>
          </a:p>
        </p:txBody>
      </p:sp>
      <p:sp>
        <p:nvSpPr>
          <p:cNvPr id="243714" name="Rectangle 2"/>
          <p:cNvSpPr>
            <a:spLocks noGrp="1" noChangeArrowheads="1"/>
          </p:cNvSpPr>
          <p:nvPr>
            <p:ph type="title"/>
          </p:nvPr>
        </p:nvSpPr>
        <p:spPr>
          <a:ln/>
        </p:spPr>
        <p:txBody>
          <a:bodyPr/>
          <a:lstStyle/>
          <a:p>
            <a:pPr algn="l"/>
            <a:r>
              <a:rPr lang="en-CA"/>
              <a:t>Look for opposite distracters.</a:t>
            </a:r>
            <a:br>
              <a:rPr lang="en-CA"/>
            </a:br>
            <a:r>
              <a:rPr lang="en-CA"/>
              <a:t>Can they both be wrong?</a:t>
            </a:r>
          </a:p>
        </p:txBody>
      </p:sp>
      <p:sp>
        <p:nvSpPr>
          <p:cNvPr id="243715" name="Rectangle 3"/>
          <p:cNvSpPr>
            <a:spLocks noGrp="1" noChangeArrowheads="1"/>
          </p:cNvSpPr>
          <p:nvPr>
            <p:ph type="body" idx="1"/>
          </p:nvPr>
        </p:nvSpPr>
        <p:spPr/>
        <p:txBody>
          <a:bodyPr/>
          <a:lstStyle/>
          <a:p>
            <a:pPr marL="0" indent="0">
              <a:buNone/>
            </a:pPr>
            <a:r>
              <a:rPr lang="en-US" dirty="0" smtClean="0"/>
              <a:t>Which </a:t>
            </a:r>
            <a:r>
              <a:rPr lang="en-US" dirty="0"/>
              <a:t>of the following does </a:t>
            </a:r>
            <a:r>
              <a:rPr lang="en-US" b="1" dirty="0">
                <a:solidFill>
                  <a:srgbClr val="FF0000"/>
                </a:solidFill>
              </a:rPr>
              <a:t>not</a:t>
            </a:r>
            <a:r>
              <a:rPr lang="en-US" dirty="0"/>
              <a:t> describe the </a:t>
            </a:r>
            <a:r>
              <a:rPr lang="en-US" dirty="0" err="1"/>
              <a:t>Biba</a:t>
            </a:r>
            <a:r>
              <a:rPr lang="en-US" dirty="0"/>
              <a:t> model?</a:t>
            </a:r>
            <a:endParaRPr lang="en-CA" dirty="0"/>
          </a:p>
          <a:p>
            <a:pPr marL="914400" lvl="1" indent="-457200">
              <a:buFontTx/>
              <a:buAutoNum type="alphaLcParenR"/>
            </a:pPr>
            <a:r>
              <a:rPr lang="en-US" dirty="0"/>
              <a:t>Integrity model that addresses the first goal of integrity</a:t>
            </a:r>
            <a:endParaRPr lang="en-CA" dirty="0"/>
          </a:p>
          <a:p>
            <a:pPr marL="914400" lvl="1" indent="-457200">
              <a:buFontTx/>
              <a:buAutoNum type="alphaLcParenR"/>
            </a:pPr>
            <a:r>
              <a:rPr lang="en-US" b="1" u="sng" dirty="0">
                <a:solidFill>
                  <a:srgbClr val="FF0000"/>
                </a:solidFill>
              </a:rPr>
              <a:t>It has a “no write up” rule</a:t>
            </a:r>
            <a:endParaRPr lang="en-CA" b="1" u="sng" dirty="0">
              <a:solidFill>
                <a:srgbClr val="FF0000"/>
              </a:solidFill>
            </a:endParaRPr>
          </a:p>
          <a:p>
            <a:pPr marL="914400" lvl="1" indent="-457200">
              <a:buFontTx/>
              <a:buAutoNum type="alphaLcParenR"/>
            </a:pPr>
            <a:r>
              <a:rPr lang="en-US" dirty="0"/>
              <a:t>Uses a lattice of integrity levels</a:t>
            </a:r>
            <a:endParaRPr lang="en-CA" dirty="0"/>
          </a:p>
          <a:p>
            <a:pPr marL="914400" lvl="1" indent="-457200">
              <a:buFontTx/>
              <a:buAutoNum type="alphaLcParenR"/>
            </a:pPr>
            <a:r>
              <a:rPr lang="en-US" b="1" u="sng" dirty="0">
                <a:solidFill>
                  <a:srgbClr val="FF0000"/>
                </a:solidFill>
              </a:rPr>
              <a:t>It has a “no read up” rule</a:t>
            </a:r>
            <a:r>
              <a:rPr lang="en-CA" u="sng" dirty="0">
                <a:solidFill>
                  <a:srgbClr val="FF0000"/>
                </a:solidFill>
              </a:rPr>
              <a:t> </a:t>
            </a:r>
          </a:p>
        </p:txBody>
      </p:sp>
      <p:sp>
        <p:nvSpPr>
          <p:cNvPr id="243719" name="Rectangle 7"/>
          <p:cNvSpPr>
            <a:spLocks noChangeArrowheads="1"/>
          </p:cNvSpPr>
          <p:nvPr/>
        </p:nvSpPr>
        <p:spPr bwMode="auto">
          <a:xfrm>
            <a:off x="0" y="5776913"/>
            <a:ext cx="8713787" cy="1081087"/>
          </a:xfrm>
          <a:prstGeom prst="rect">
            <a:avLst/>
          </a:prstGeom>
          <a:solidFill>
            <a:srgbClr val="FFFF99"/>
          </a:solidFill>
          <a:ln w="9525" algn="ctr">
            <a:noFill/>
            <a:miter lim="800000"/>
            <a:headEnd/>
            <a:tailEnd/>
          </a:ln>
          <a:effectLst/>
        </p:spPr>
        <p:txBody>
          <a:bodyPr anchor="ctr"/>
          <a:lstStyle/>
          <a:p>
            <a:pPr marL="180975" indent="-180975" defTabSz="914400"/>
            <a:r>
              <a:rPr lang="en-CA" dirty="0"/>
              <a:t>b) and d) are “opposites” or complements.  They can’t both be correct.</a:t>
            </a:r>
          </a:p>
          <a:p>
            <a:pPr marL="180975" indent="-180975" defTabSz="914400"/>
            <a:r>
              <a:rPr lang="en-CA" dirty="0"/>
              <a:t>In this case one of them must be the answer</a:t>
            </a:r>
            <a:r>
              <a:rPr lang="en-CA" dirty="0" smtClean="0"/>
              <a:t>!  (d)</a:t>
            </a:r>
            <a:endParaRPr lang="en-CA" dirty="0"/>
          </a:p>
          <a:p>
            <a:pPr marL="180975" indent="-180975" defTabSz="914400"/>
            <a:r>
              <a:rPr lang="en-CA" dirty="0" smtClean="0"/>
              <a:t>This </a:t>
            </a:r>
            <a:r>
              <a:rPr lang="en-CA" dirty="0"/>
              <a:t>works with negative questions – 3 must be right, one is </a:t>
            </a:r>
            <a:r>
              <a:rPr lang="en-CA" dirty="0" smtClean="0"/>
              <a:t>wrong</a:t>
            </a:r>
            <a:endParaRPr lang="en-C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4294967295"/>
          </p:nvPr>
        </p:nvSpPr>
        <p:spPr>
          <a:xfrm>
            <a:off x="1042988" y="6237288"/>
            <a:ext cx="6049962" cy="423862"/>
          </a:xfrm>
          <a:prstGeom prst="rect">
            <a:avLst/>
          </a:prstGeom>
        </p:spPr>
        <p:txBody>
          <a:bodyPr/>
          <a:lstStyle/>
          <a:p>
            <a:endParaRPr lang="en-CA" dirty="0"/>
          </a:p>
          <a:p>
            <a:endParaRPr lang="en-US" dirty="0"/>
          </a:p>
        </p:txBody>
      </p:sp>
      <p:sp>
        <p:nvSpPr>
          <p:cNvPr id="248834" name="Rectangle 2"/>
          <p:cNvSpPr>
            <a:spLocks noGrp="1" noChangeArrowheads="1"/>
          </p:cNvSpPr>
          <p:nvPr>
            <p:ph type="title"/>
          </p:nvPr>
        </p:nvSpPr>
        <p:spPr>
          <a:ln/>
        </p:spPr>
        <p:txBody>
          <a:bodyPr/>
          <a:lstStyle/>
          <a:p>
            <a:r>
              <a:rPr lang="en-CA"/>
              <a:t>Warning!!!</a:t>
            </a:r>
          </a:p>
        </p:txBody>
      </p:sp>
      <p:sp>
        <p:nvSpPr>
          <p:cNvPr id="248835" name="Rectangle 3"/>
          <p:cNvSpPr>
            <a:spLocks noGrp="1" noChangeArrowheads="1"/>
          </p:cNvSpPr>
          <p:nvPr>
            <p:ph type="body" idx="1"/>
          </p:nvPr>
        </p:nvSpPr>
        <p:spPr>
          <a:xfrm>
            <a:off x="457200" y="1447800"/>
            <a:ext cx="5122863" cy="4525963"/>
          </a:xfrm>
        </p:spPr>
        <p:txBody>
          <a:bodyPr/>
          <a:lstStyle/>
          <a:p>
            <a:pPr algn="ctr">
              <a:buNone/>
            </a:pPr>
            <a:r>
              <a:rPr lang="en-CA" sz="3600" dirty="0"/>
              <a:t>You </a:t>
            </a:r>
          </a:p>
          <a:p>
            <a:pPr algn="ctr">
              <a:buNone/>
            </a:pPr>
            <a:r>
              <a:rPr lang="en-CA" sz="3600" dirty="0"/>
              <a:t>WILL</a:t>
            </a:r>
          </a:p>
          <a:p>
            <a:pPr algn="ctr">
              <a:buNone/>
            </a:pPr>
            <a:r>
              <a:rPr lang="en-CA" sz="3600" dirty="0"/>
              <a:t>Get </a:t>
            </a:r>
          </a:p>
          <a:p>
            <a:pPr algn="ctr">
              <a:buNone/>
            </a:pPr>
            <a:r>
              <a:rPr lang="en-CA" sz="3600" dirty="0"/>
              <a:t>Questions</a:t>
            </a:r>
          </a:p>
          <a:p>
            <a:pPr algn="ctr">
              <a:buNone/>
            </a:pPr>
            <a:r>
              <a:rPr lang="en-CA" sz="3600" dirty="0"/>
              <a:t>That stink!</a:t>
            </a:r>
          </a:p>
        </p:txBody>
      </p:sp>
      <p:pic>
        <p:nvPicPr>
          <p:cNvPr id="248840" name="Picture 8"/>
          <p:cNvPicPr>
            <a:picLocks noChangeAspect="1" noChangeArrowheads="1"/>
          </p:cNvPicPr>
          <p:nvPr/>
        </p:nvPicPr>
        <p:blipFill>
          <a:blip r:embed="rId3"/>
          <a:srcRect/>
          <a:stretch>
            <a:fillRect/>
          </a:stretch>
        </p:blipFill>
        <p:spPr bwMode="auto">
          <a:xfrm>
            <a:off x="5651500" y="1628775"/>
            <a:ext cx="2800350" cy="4037013"/>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a:ln/>
        </p:spPr>
        <p:txBody>
          <a:bodyPr/>
          <a:lstStyle/>
          <a:p>
            <a:pPr algn="l"/>
            <a:r>
              <a:rPr lang="en-CA"/>
              <a:t>What about this question?</a:t>
            </a:r>
            <a:br>
              <a:rPr lang="en-CA"/>
            </a:br>
            <a:r>
              <a:rPr lang="en-CA"/>
              <a:t>Double negatives.</a:t>
            </a:r>
          </a:p>
        </p:txBody>
      </p:sp>
      <p:sp>
        <p:nvSpPr>
          <p:cNvPr id="246787" name="Rectangle 3"/>
          <p:cNvSpPr>
            <a:spLocks noGrp="1" noChangeArrowheads="1"/>
          </p:cNvSpPr>
          <p:nvPr>
            <p:ph idx="1"/>
          </p:nvPr>
        </p:nvSpPr>
        <p:spPr/>
        <p:txBody>
          <a:bodyPr/>
          <a:lstStyle/>
          <a:p>
            <a:pPr marL="0" indent="0">
              <a:buNone/>
            </a:pPr>
            <a:r>
              <a:rPr lang="en-US" sz="2400" dirty="0" smtClean="0"/>
              <a:t>Who </a:t>
            </a:r>
            <a:r>
              <a:rPr lang="en-US" sz="2400" b="1" dirty="0">
                <a:solidFill>
                  <a:srgbClr val="FF0000"/>
                </a:solidFill>
              </a:rPr>
              <a:t>does not</a:t>
            </a:r>
            <a:r>
              <a:rPr lang="en-US" sz="2400" dirty="0">
                <a:solidFill>
                  <a:srgbClr val="FF0000"/>
                </a:solidFill>
              </a:rPr>
              <a:t> </a:t>
            </a:r>
            <a:r>
              <a:rPr lang="en-US" sz="2400" dirty="0"/>
              <a:t>need to be informed when records about their activities on a network are being recorded and retained?</a:t>
            </a:r>
          </a:p>
          <a:p>
            <a:pPr marL="914400" lvl="1" indent="-457200">
              <a:buFontTx/>
              <a:buAutoNum type="alphaLcParenR"/>
            </a:pPr>
            <a:r>
              <a:rPr lang="en-US" sz="2000" dirty="0" smtClean="0"/>
              <a:t>Administrators</a:t>
            </a:r>
            <a:endParaRPr lang="en-US" sz="2000" dirty="0"/>
          </a:p>
          <a:p>
            <a:pPr marL="914400" lvl="1" indent="-457200">
              <a:buFontTx/>
              <a:buAutoNum type="alphaLcParenR"/>
            </a:pPr>
            <a:r>
              <a:rPr lang="en-US" sz="2000" dirty="0"/>
              <a:t>Normal users</a:t>
            </a:r>
          </a:p>
          <a:p>
            <a:pPr marL="914400" lvl="1" indent="-457200">
              <a:buFontTx/>
              <a:buAutoNum type="alphaLcParenR"/>
            </a:pPr>
            <a:r>
              <a:rPr lang="en-US" sz="2000" dirty="0"/>
              <a:t>Temporary guest visitors</a:t>
            </a:r>
          </a:p>
          <a:p>
            <a:pPr marL="914400" lvl="1" indent="-457200">
              <a:buFontTx/>
              <a:buAutoNum type="alphaLcParenR"/>
            </a:pPr>
            <a:r>
              <a:rPr lang="en-US" sz="2000" dirty="0"/>
              <a:t>No one</a:t>
            </a:r>
            <a:endParaRPr lang="en-CA" sz="2000" dirty="0"/>
          </a:p>
        </p:txBody>
      </p:sp>
      <p:sp>
        <p:nvSpPr>
          <p:cNvPr id="10" name="Footer Placeholder 3"/>
          <p:cNvSpPr>
            <a:spLocks noGrp="1"/>
          </p:cNvSpPr>
          <p:nvPr>
            <p:ph type="ftr" sz="quarter" idx="4294967295"/>
          </p:nvPr>
        </p:nvSpPr>
        <p:spPr>
          <a:xfrm>
            <a:off x="0" y="6237288"/>
            <a:ext cx="6049963" cy="423862"/>
          </a:xfrm>
          <a:prstGeom prst="rect">
            <a:avLst/>
          </a:prstGeom>
        </p:spPr>
        <p:txBody>
          <a:bodyPr/>
          <a:lstStyle/>
          <a:p>
            <a:endParaRPr lang="en-CA" dirty="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a:ln/>
        </p:spPr>
        <p:txBody>
          <a:bodyPr/>
          <a:lstStyle/>
          <a:p>
            <a:pPr algn="l"/>
            <a:r>
              <a:rPr lang="en-CA"/>
              <a:t>What about this question?</a:t>
            </a:r>
            <a:br>
              <a:rPr lang="en-CA"/>
            </a:br>
            <a:r>
              <a:rPr lang="en-CA"/>
              <a:t>Double negatives.</a:t>
            </a:r>
          </a:p>
        </p:txBody>
      </p:sp>
      <p:sp>
        <p:nvSpPr>
          <p:cNvPr id="246787" name="Rectangle 3"/>
          <p:cNvSpPr>
            <a:spLocks noGrp="1" noChangeArrowheads="1"/>
          </p:cNvSpPr>
          <p:nvPr>
            <p:ph idx="1"/>
          </p:nvPr>
        </p:nvSpPr>
        <p:spPr>
          <a:xfrm>
            <a:off x="685800" y="1981200"/>
            <a:ext cx="6815158" cy="4114800"/>
          </a:xfrm>
        </p:spPr>
        <p:txBody>
          <a:bodyPr/>
          <a:lstStyle/>
          <a:p>
            <a:pPr marL="0" indent="0">
              <a:buNone/>
            </a:pPr>
            <a:r>
              <a:rPr lang="en-US" sz="2400" dirty="0" smtClean="0"/>
              <a:t>Who </a:t>
            </a:r>
            <a:r>
              <a:rPr lang="en-US" sz="2400" b="1" dirty="0">
                <a:solidFill>
                  <a:srgbClr val="FF0000"/>
                </a:solidFill>
              </a:rPr>
              <a:t>does not</a:t>
            </a:r>
            <a:r>
              <a:rPr lang="en-US" sz="2400" dirty="0">
                <a:solidFill>
                  <a:srgbClr val="FF0000"/>
                </a:solidFill>
              </a:rPr>
              <a:t> </a:t>
            </a:r>
            <a:r>
              <a:rPr lang="en-US" sz="2400" dirty="0"/>
              <a:t>need to be informed when records about their activities on a network are being recorded and retained?</a:t>
            </a:r>
          </a:p>
          <a:p>
            <a:pPr marL="0" indent="0">
              <a:buNone/>
            </a:pPr>
            <a:r>
              <a:rPr lang="en-US" sz="2400" dirty="0" smtClean="0">
                <a:solidFill>
                  <a:schemeClr val="accent2"/>
                </a:solidFill>
              </a:rPr>
              <a:t>(Positive) </a:t>
            </a:r>
            <a:r>
              <a:rPr lang="en-US" sz="2400" b="1" dirty="0" smtClean="0">
                <a:solidFill>
                  <a:srgbClr val="FF0000"/>
                </a:solidFill>
              </a:rPr>
              <a:t>Which </a:t>
            </a:r>
            <a:r>
              <a:rPr lang="en-US" sz="2400" b="1" dirty="0">
                <a:solidFill>
                  <a:srgbClr val="FF0000"/>
                </a:solidFill>
              </a:rPr>
              <a:t>3 do </a:t>
            </a:r>
            <a:r>
              <a:rPr lang="en-US" sz="2400" dirty="0">
                <a:solidFill>
                  <a:schemeClr val="accent2"/>
                </a:solidFill>
              </a:rPr>
              <a:t>need to be informed when records about their activities on a network are being recorded and retained?</a:t>
            </a:r>
            <a:endParaRPr lang="en-CA" sz="2400" dirty="0">
              <a:solidFill>
                <a:schemeClr val="accent2"/>
              </a:solidFill>
            </a:endParaRPr>
          </a:p>
          <a:p>
            <a:pPr marL="914400" lvl="1" indent="-457200">
              <a:buFontTx/>
              <a:buAutoNum type="alphaLcParenR"/>
            </a:pPr>
            <a:r>
              <a:rPr lang="en-US" sz="2000" strike="sngStrike" dirty="0"/>
              <a:t>Administrators</a:t>
            </a:r>
          </a:p>
          <a:p>
            <a:pPr marL="914400" lvl="1" indent="-457200">
              <a:buFontTx/>
              <a:buAutoNum type="alphaLcParenR"/>
            </a:pPr>
            <a:r>
              <a:rPr lang="en-US" sz="2000" strike="sngStrike" dirty="0"/>
              <a:t>Normal users</a:t>
            </a:r>
          </a:p>
          <a:p>
            <a:pPr marL="914400" lvl="1" indent="-457200">
              <a:buFontTx/>
              <a:buAutoNum type="alphaLcParenR"/>
            </a:pPr>
            <a:r>
              <a:rPr lang="en-US" sz="2000" strike="sngStrike" dirty="0"/>
              <a:t>Temporary guest visitors</a:t>
            </a:r>
          </a:p>
          <a:p>
            <a:pPr marL="914400" lvl="1" indent="-457200">
              <a:buFontTx/>
              <a:buAutoNum type="alphaLcParenR"/>
            </a:pPr>
            <a:r>
              <a:rPr lang="en-US" sz="2000" dirty="0"/>
              <a:t>No one</a:t>
            </a:r>
            <a:endParaRPr lang="en-CA" sz="2000" dirty="0"/>
          </a:p>
        </p:txBody>
      </p:sp>
      <p:sp>
        <p:nvSpPr>
          <p:cNvPr id="10" name="Footer Placeholder 3"/>
          <p:cNvSpPr>
            <a:spLocks noGrp="1"/>
          </p:cNvSpPr>
          <p:nvPr>
            <p:ph type="ftr" sz="quarter" idx="4294967295"/>
          </p:nvPr>
        </p:nvSpPr>
        <p:spPr>
          <a:xfrm>
            <a:off x="0" y="6237288"/>
            <a:ext cx="6049963" cy="423862"/>
          </a:xfrm>
          <a:prstGeom prst="rect">
            <a:avLst/>
          </a:prstGeom>
        </p:spPr>
        <p:txBody>
          <a:bodyPr/>
          <a:lstStyle/>
          <a:p>
            <a:endParaRPr lang="en-CA" dirty="0"/>
          </a:p>
          <a:p>
            <a:endParaRPr lang="en-US" dirty="0"/>
          </a:p>
        </p:txBody>
      </p:sp>
      <p:sp>
        <p:nvSpPr>
          <p:cNvPr id="246793" name="Rectangle 9"/>
          <p:cNvSpPr>
            <a:spLocks noChangeArrowheads="1"/>
          </p:cNvSpPr>
          <p:nvPr/>
        </p:nvSpPr>
        <p:spPr bwMode="auto">
          <a:xfrm>
            <a:off x="5940425" y="4365625"/>
            <a:ext cx="3024188" cy="1296988"/>
          </a:xfrm>
          <a:prstGeom prst="rect">
            <a:avLst/>
          </a:prstGeom>
          <a:solidFill>
            <a:srgbClr val="FFFF99"/>
          </a:solidFill>
          <a:ln w="9525" algn="ctr">
            <a:noFill/>
            <a:miter lim="800000"/>
            <a:headEnd/>
            <a:tailEnd/>
          </a:ln>
          <a:effectLst/>
        </p:spPr>
        <p:txBody>
          <a:bodyPr anchor="ctr"/>
          <a:lstStyle/>
          <a:p>
            <a:pPr marL="180975" indent="-180975" defTabSz="914400"/>
            <a:r>
              <a:rPr lang="en-CA"/>
              <a:t>No one does not need to be informed</a:t>
            </a:r>
          </a:p>
          <a:p>
            <a:pPr marL="180975" indent="-180975" defTabSz="914400"/>
            <a:r>
              <a:rPr lang="en-CA"/>
              <a:t>Everyone needs to be informed.</a:t>
            </a:r>
          </a:p>
        </p:txBody>
      </p:sp>
      <p:pic>
        <p:nvPicPr>
          <p:cNvPr id="246794" name="Picture 10"/>
          <p:cNvPicPr>
            <a:picLocks noChangeAspect="1" noChangeArrowheads="1"/>
          </p:cNvPicPr>
          <p:nvPr/>
        </p:nvPicPr>
        <p:blipFill>
          <a:blip r:embed="rId3"/>
          <a:srcRect/>
          <a:stretch>
            <a:fillRect/>
          </a:stretch>
        </p:blipFill>
        <p:spPr bwMode="auto">
          <a:xfrm>
            <a:off x="7393002" y="1428736"/>
            <a:ext cx="1750998" cy="2702779"/>
          </a:xfrm>
          <a:prstGeom prst="rect">
            <a:avLst/>
          </a:prstGeom>
          <a:noFill/>
          <a:ln w="9525" algn="ctr">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67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1042988" y="6237288"/>
            <a:ext cx="6049962" cy="423862"/>
          </a:xfrm>
          <a:prstGeom prst="rect">
            <a:avLst/>
          </a:prstGeom>
        </p:spPr>
        <p:txBody>
          <a:bodyPr/>
          <a:lstStyle/>
          <a:p>
            <a:endParaRPr lang="en-CA" dirty="0"/>
          </a:p>
          <a:p>
            <a:endParaRPr lang="en-US" dirty="0"/>
          </a:p>
        </p:txBody>
      </p:sp>
      <p:sp>
        <p:nvSpPr>
          <p:cNvPr id="250882" name="Rectangle 2"/>
          <p:cNvSpPr>
            <a:spLocks noGrp="1" noChangeArrowheads="1"/>
          </p:cNvSpPr>
          <p:nvPr>
            <p:ph type="title"/>
          </p:nvPr>
        </p:nvSpPr>
        <p:spPr>
          <a:ln/>
        </p:spPr>
        <p:txBody>
          <a:bodyPr/>
          <a:lstStyle/>
          <a:p>
            <a:r>
              <a:rPr lang="en-CA"/>
              <a:t>In the world of ISC</a:t>
            </a:r>
            <a:r>
              <a:rPr lang="en-CA" baseline="30000"/>
              <a:t>2</a:t>
            </a:r>
          </a:p>
        </p:txBody>
      </p:sp>
      <p:sp>
        <p:nvSpPr>
          <p:cNvPr id="250883" name="Rectangle 3"/>
          <p:cNvSpPr>
            <a:spLocks noGrp="1" noChangeArrowheads="1"/>
          </p:cNvSpPr>
          <p:nvPr>
            <p:ph type="body" idx="1"/>
          </p:nvPr>
        </p:nvSpPr>
        <p:spPr/>
        <p:txBody>
          <a:bodyPr/>
          <a:lstStyle/>
          <a:p>
            <a:pPr>
              <a:buFontTx/>
              <a:buChar char="•"/>
            </a:pPr>
            <a:r>
              <a:rPr lang="en-CA"/>
              <a:t>Management always* has final responsibility.</a:t>
            </a:r>
          </a:p>
          <a:p>
            <a:endParaRPr lang="en-C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6" name="Rectangle 4"/>
          <p:cNvSpPr>
            <a:spLocks noGrp="1" noChangeArrowheads="1"/>
          </p:cNvSpPr>
          <p:nvPr>
            <p:ph type="title"/>
          </p:nvPr>
        </p:nvSpPr>
        <p:spPr/>
        <p:txBody>
          <a:bodyPr/>
          <a:lstStyle/>
          <a:p>
            <a:r>
              <a:rPr lang="en-GB" dirty="0" smtClean="0"/>
              <a:t>Question Analysis</a:t>
            </a:r>
            <a:endParaRPr lang="en-CA" dirty="0"/>
          </a:p>
        </p:txBody>
      </p:sp>
      <p:sp>
        <p:nvSpPr>
          <p:cNvPr id="197637" name="Rectangle 5"/>
          <p:cNvSpPr>
            <a:spLocks noGrp="1" noChangeArrowheads="1"/>
          </p:cNvSpPr>
          <p:nvPr>
            <p:ph type="body" idx="1"/>
          </p:nvPr>
        </p:nvSpPr>
        <p:spPr/>
        <p:txBody>
          <a:bodyPr/>
          <a:lstStyle/>
          <a:p>
            <a:r>
              <a:rPr lang="en-CA" dirty="0" smtClean="0"/>
              <a:t>How to read and dissect the questions.</a:t>
            </a:r>
          </a:p>
          <a:p>
            <a:r>
              <a:rPr lang="en-CA" dirty="0" smtClean="0"/>
              <a:t>Discussion of types of questions you will see on the CISSP exam.</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type="title"/>
          </p:nvPr>
        </p:nvSpPr>
        <p:spPr>
          <a:ln/>
        </p:spPr>
        <p:txBody>
          <a:bodyPr/>
          <a:lstStyle/>
          <a:p>
            <a:r>
              <a:rPr lang="en-CA"/>
              <a:t>Changing Answers</a:t>
            </a:r>
          </a:p>
        </p:txBody>
      </p:sp>
      <p:sp>
        <p:nvSpPr>
          <p:cNvPr id="244739" name="Rectangle 3"/>
          <p:cNvSpPr>
            <a:spLocks noGrp="1" noChangeArrowheads="1"/>
          </p:cNvSpPr>
          <p:nvPr>
            <p:ph idx="1"/>
          </p:nvPr>
        </p:nvSpPr>
        <p:spPr/>
        <p:txBody>
          <a:bodyPr/>
          <a:lstStyle/>
          <a:p>
            <a:r>
              <a:rPr lang="en-CA" sz="2400" dirty="0" smtClean="0"/>
              <a:t>Research </a:t>
            </a:r>
            <a:r>
              <a:rPr lang="en-CA" sz="2400" dirty="0"/>
              <a:t>has shown that changing answers on a multiple choice or true-false exam is neither good nor bad: if you have a good reason for changing your answer, change </a:t>
            </a:r>
            <a:r>
              <a:rPr lang="en-CA" sz="2400" dirty="0" smtClean="0"/>
              <a:t>it.</a:t>
            </a:r>
          </a:p>
          <a:p>
            <a:r>
              <a:rPr lang="en-CA" sz="2400" dirty="0" smtClean="0"/>
              <a:t>The </a:t>
            </a:r>
            <a:r>
              <a:rPr lang="en-CA" sz="2400" dirty="0"/>
              <a:t>origin of the myth that people always change from "right" to "wrong" is that those (i.e. the wrong ones) are the only ones you will see when you review your exam - you won't notice the ones you changed from "wrong" to "right." </a:t>
            </a:r>
          </a:p>
          <a:p>
            <a:pPr lvl="1">
              <a:buFontTx/>
              <a:buNone/>
            </a:pPr>
            <a:endParaRPr lang="en-CA" sz="2000" dirty="0"/>
          </a:p>
          <a:p>
            <a:r>
              <a:rPr lang="en-CA" sz="1400" dirty="0">
                <a:hlinkClick r:id="rId3"/>
              </a:rPr>
              <a:t>http://www.coun.uvic.ca/learning/exams/multiple-choice.html</a:t>
            </a:r>
            <a:r>
              <a:rPr lang="en-CA" sz="1400" dirty="0"/>
              <a:t> </a:t>
            </a:r>
          </a:p>
          <a:p>
            <a:endParaRPr lang="en-CA" sz="1400" dirty="0"/>
          </a:p>
        </p:txBody>
      </p:sp>
      <p:sp>
        <p:nvSpPr>
          <p:cNvPr id="4" name="Footer Placeholder 3"/>
          <p:cNvSpPr>
            <a:spLocks noGrp="1"/>
          </p:cNvSpPr>
          <p:nvPr>
            <p:ph type="ftr" sz="quarter" idx="4294967295"/>
          </p:nvPr>
        </p:nvSpPr>
        <p:spPr>
          <a:xfrm>
            <a:off x="0" y="6237288"/>
            <a:ext cx="6049963" cy="423862"/>
          </a:xfrm>
          <a:prstGeom prst="rect">
            <a:avLst/>
          </a:prstGeom>
        </p:spPr>
        <p:txBody>
          <a:bodyPr/>
          <a:lstStyle/>
          <a:p>
            <a:endParaRPr lang="en-CA" dirty="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p:txBody>
          <a:bodyPr/>
          <a:lstStyle/>
          <a:p>
            <a:r>
              <a:rPr lang="en-CA" smtClean="0"/>
              <a:t>Test taking strategies</a:t>
            </a:r>
            <a:endParaRPr lang="en-CA"/>
          </a:p>
        </p:txBody>
      </p:sp>
      <p:sp>
        <p:nvSpPr>
          <p:cNvPr id="240643" name="Rectangle 3"/>
          <p:cNvSpPr>
            <a:spLocks noGrp="1" noChangeArrowheads="1"/>
          </p:cNvSpPr>
          <p:nvPr>
            <p:ph type="body" idx="1"/>
          </p:nvPr>
        </p:nvSpPr>
        <p:spPr/>
        <p:txBody>
          <a:bodyPr>
            <a:normAutofit fontScale="62500" lnSpcReduction="20000"/>
          </a:bodyPr>
          <a:lstStyle/>
          <a:p>
            <a:r>
              <a:rPr lang="en-CA" dirty="0" smtClean="0"/>
              <a:t>Step 1 - Read every question carefully but quickly, answering only those of which you are 100% certain. </a:t>
            </a:r>
          </a:p>
          <a:p>
            <a:pPr lvl="1"/>
            <a:r>
              <a:rPr lang="en-CA" dirty="0" smtClean="0"/>
              <a:t>Put a "?" on those that need more thought, “*” beside long ones, note the multipart scenario questions by drawing a box around them</a:t>
            </a:r>
          </a:p>
          <a:p>
            <a:pPr lvl="1"/>
            <a:r>
              <a:rPr lang="en-CA" dirty="0" smtClean="0"/>
              <a:t>Answer the short and easy </a:t>
            </a:r>
            <a:r>
              <a:rPr lang="en-CA" dirty="0" smtClean="0"/>
              <a:t>questions </a:t>
            </a:r>
            <a:r>
              <a:rPr lang="en-CA" dirty="0" smtClean="0"/>
              <a:t>first.  </a:t>
            </a:r>
          </a:p>
          <a:p>
            <a:pPr lvl="1"/>
            <a:r>
              <a:rPr lang="en-CA" dirty="0" smtClean="0"/>
              <a:t>Note unanswered ones on the front of the test booklet (difficult or long questions)</a:t>
            </a:r>
          </a:p>
          <a:p>
            <a:r>
              <a:rPr lang="en-CA" dirty="0" smtClean="0"/>
              <a:t>Step 2 - Read and answer the long questions. </a:t>
            </a:r>
          </a:p>
          <a:p>
            <a:pPr lvl="1"/>
            <a:r>
              <a:rPr lang="en-CA" dirty="0" smtClean="0"/>
              <a:t>Put a "?" on those that need more thought</a:t>
            </a:r>
            <a:r>
              <a:rPr lang="en-CA" dirty="0" smtClean="0"/>
              <a:t>.</a:t>
            </a:r>
          </a:p>
          <a:p>
            <a:pPr lvl="1"/>
            <a:r>
              <a:rPr lang="en-CA" dirty="0" smtClean="0"/>
              <a:t>Note any difficult ones on the front of the test booklet</a:t>
            </a:r>
            <a:endParaRPr lang="en-CA" dirty="0" smtClean="0"/>
          </a:p>
          <a:p>
            <a:r>
              <a:rPr lang="en-CA" dirty="0" smtClean="0"/>
              <a:t>Step 3 - Finally, study the remaining unanswered difficult questions. </a:t>
            </a:r>
          </a:p>
          <a:p>
            <a:pPr lvl="1"/>
            <a:r>
              <a:rPr lang="en-CA" dirty="0" smtClean="0"/>
              <a:t>If you cannot come to a decision by reasoning or if you run out of time, guess.</a:t>
            </a:r>
          </a:p>
          <a:p>
            <a:pPr lvl="1"/>
            <a:r>
              <a:rPr lang="en-CA" dirty="0" smtClean="0"/>
              <a:t>Erase the "?"</a:t>
            </a:r>
            <a:endParaRPr lang="en-CA" dirty="0"/>
          </a:p>
        </p:txBody>
      </p:sp>
      <p:sp>
        <p:nvSpPr>
          <p:cNvPr id="4" name="Footer Placeholder 3"/>
          <p:cNvSpPr>
            <a:spLocks noGrp="1"/>
          </p:cNvSpPr>
          <p:nvPr>
            <p:ph type="ftr" sz="quarter" idx="4294967295"/>
          </p:nvPr>
        </p:nvSpPr>
        <p:spPr>
          <a:xfrm>
            <a:off x="0" y="6237288"/>
            <a:ext cx="6049963" cy="423862"/>
          </a:xfrm>
          <a:prstGeom prst="rect">
            <a:avLst/>
          </a:prstGeom>
        </p:spPr>
        <p:txBody>
          <a:bodyPr/>
          <a:lstStyle/>
          <a:p>
            <a:endParaRPr lang="en-CA" dirty="0"/>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1042988" y="6237288"/>
            <a:ext cx="6049962" cy="423862"/>
          </a:xfrm>
          <a:prstGeom prst="rect">
            <a:avLst/>
          </a:prstGeom>
        </p:spPr>
        <p:txBody>
          <a:bodyPr/>
          <a:lstStyle/>
          <a:p>
            <a:endParaRPr lang="en-CA" dirty="0"/>
          </a:p>
          <a:p>
            <a:endParaRPr lang="en-US" dirty="0"/>
          </a:p>
        </p:txBody>
      </p:sp>
      <p:sp>
        <p:nvSpPr>
          <p:cNvPr id="242690" name="Rectangle 2"/>
          <p:cNvSpPr>
            <a:spLocks noGrp="1" noChangeArrowheads="1"/>
          </p:cNvSpPr>
          <p:nvPr>
            <p:ph type="title"/>
          </p:nvPr>
        </p:nvSpPr>
        <p:spPr>
          <a:ln/>
        </p:spPr>
        <p:txBody>
          <a:bodyPr/>
          <a:lstStyle/>
          <a:p>
            <a:r>
              <a:rPr lang="en-CA"/>
              <a:t>Finally…</a:t>
            </a:r>
          </a:p>
        </p:txBody>
      </p:sp>
      <p:sp>
        <p:nvSpPr>
          <p:cNvPr id="242691" name="Rectangle 3"/>
          <p:cNvSpPr>
            <a:spLocks noGrp="1" noChangeArrowheads="1"/>
          </p:cNvSpPr>
          <p:nvPr>
            <p:ph type="body" idx="1"/>
          </p:nvPr>
        </p:nvSpPr>
        <p:spPr/>
        <p:txBody>
          <a:bodyPr/>
          <a:lstStyle/>
          <a:p>
            <a:pPr>
              <a:buNone/>
            </a:pPr>
            <a:r>
              <a:rPr lang="en-CA" dirty="0"/>
              <a:t>Answer every question!</a:t>
            </a:r>
          </a:p>
          <a:p>
            <a:pPr>
              <a:buNone/>
            </a:pPr>
            <a:r>
              <a:rPr lang="en-CA" dirty="0"/>
              <a:t>There is no penalty for guessing.</a:t>
            </a:r>
          </a:p>
          <a:p>
            <a:pPr>
              <a:buNone/>
            </a:pPr>
            <a:endParaRPr lang="en-CA" dirty="0"/>
          </a:p>
          <a:p>
            <a:pPr>
              <a:buNone/>
            </a:pPr>
            <a:r>
              <a:rPr lang="en-CA" dirty="0"/>
              <a:t>Bring an HB pencil, and an eraser.</a:t>
            </a:r>
          </a:p>
          <a:p>
            <a:pPr>
              <a:buNone/>
            </a:pPr>
            <a:r>
              <a:rPr lang="en-CA" dirty="0"/>
              <a:t>Bring a dictionary.</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1042988" y="6237288"/>
            <a:ext cx="6049962" cy="423862"/>
          </a:xfrm>
          <a:prstGeom prst="rect">
            <a:avLst/>
          </a:prstGeom>
        </p:spPr>
        <p:txBody>
          <a:bodyPr/>
          <a:lstStyle/>
          <a:p>
            <a:endParaRPr lang="en-CA" dirty="0"/>
          </a:p>
          <a:p>
            <a:endParaRPr lang="en-US" dirty="0"/>
          </a:p>
        </p:txBody>
      </p:sp>
      <p:sp>
        <p:nvSpPr>
          <p:cNvPr id="191490" name="Rectangle 2"/>
          <p:cNvSpPr>
            <a:spLocks noGrp="1" noChangeArrowheads="1"/>
          </p:cNvSpPr>
          <p:nvPr>
            <p:ph type="title"/>
          </p:nvPr>
        </p:nvSpPr>
        <p:spPr>
          <a:ln/>
        </p:spPr>
        <p:txBody>
          <a:bodyPr/>
          <a:lstStyle/>
          <a:p>
            <a:pPr algn="l"/>
            <a:r>
              <a:rPr lang="en-CA"/>
              <a:t>Discussion</a:t>
            </a:r>
          </a:p>
        </p:txBody>
      </p:sp>
      <p:sp>
        <p:nvSpPr>
          <p:cNvPr id="191491" name="Rectangle 3"/>
          <p:cNvSpPr>
            <a:spLocks noGrp="1" noChangeArrowheads="1"/>
          </p:cNvSpPr>
          <p:nvPr>
            <p:ph type="body" idx="1"/>
          </p:nvPr>
        </p:nvSpPr>
        <p:spPr/>
        <p:txBody>
          <a:bodyPr/>
          <a:lstStyle/>
          <a:p>
            <a:pPr>
              <a:buFontTx/>
              <a:buChar char="•"/>
            </a:pPr>
            <a:r>
              <a:rPr lang="en-CA"/>
              <a:t>What are your test taking strategies?</a:t>
            </a:r>
          </a:p>
          <a:p>
            <a:pPr>
              <a:buFontTx/>
              <a:buChar char="•"/>
            </a:pPr>
            <a:endParaRPr lang="en-CA"/>
          </a:p>
          <a:p>
            <a:endParaRPr lang="en-CA"/>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6" name="Rectangle 4"/>
          <p:cNvSpPr>
            <a:spLocks noGrp="1" noChangeArrowheads="1"/>
          </p:cNvSpPr>
          <p:nvPr>
            <p:ph type="ctrTitle"/>
          </p:nvPr>
        </p:nvSpPr>
        <p:spPr/>
        <p:txBody>
          <a:bodyPr/>
          <a:lstStyle/>
          <a:p>
            <a:r>
              <a:rPr lang="en-GB" dirty="0" smtClean="0"/>
              <a:t>Question analysis</a:t>
            </a:r>
            <a:endParaRPr lang="en-CA" dirty="0"/>
          </a:p>
        </p:txBody>
      </p:sp>
      <p:sp>
        <p:nvSpPr>
          <p:cNvPr id="192517" name="Rectangle 5"/>
          <p:cNvSpPr>
            <a:spLocks noGrp="1" noChangeArrowheads="1"/>
          </p:cNvSpPr>
          <p:nvPr>
            <p:ph type="subTitle" idx="1"/>
          </p:nvPr>
        </p:nvSpPr>
        <p:spPr/>
        <p:txBody>
          <a:bodyPr/>
          <a:lstStyle/>
          <a:p>
            <a:r>
              <a:rPr lang="en-CA"/>
              <a:t>Questions?  Comments?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1042988" y="6237288"/>
            <a:ext cx="6049962" cy="423862"/>
          </a:xfrm>
          <a:prstGeom prst="rect">
            <a:avLst/>
          </a:prstGeom>
        </p:spPr>
        <p:txBody>
          <a:bodyPr/>
          <a:lstStyle/>
          <a:p>
            <a:endParaRPr lang="en-CA" dirty="0"/>
          </a:p>
          <a:p>
            <a:endParaRPr lang="en-US" dirty="0"/>
          </a:p>
        </p:txBody>
      </p:sp>
      <p:sp>
        <p:nvSpPr>
          <p:cNvPr id="204802" name="Rectangle 2"/>
          <p:cNvSpPr>
            <a:spLocks noGrp="1" noChangeArrowheads="1"/>
          </p:cNvSpPr>
          <p:nvPr>
            <p:ph type="title"/>
          </p:nvPr>
        </p:nvSpPr>
        <p:spPr>
          <a:ln/>
        </p:spPr>
        <p:txBody>
          <a:bodyPr/>
          <a:lstStyle/>
          <a:p>
            <a:pPr algn="l"/>
            <a:r>
              <a:rPr lang="en-CA"/>
              <a:t>Questions</a:t>
            </a:r>
          </a:p>
        </p:txBody>
      </p:sp>
      <p:sp>
        <p:nvSpPr>
          <p:cNvPr id="204803" name="Rectangle 3"/>
          <p:cNvSpPr>
            <a:spLocks noGrp="1" noChangeArrowheads="1"/>
          </p:cNvSpPr>
          <p:nvPr>
            <p:ph type="body" idx="1"/>
          </p:nvPr>
        </p:nvSpPr>
        <p:spPr/>
        <p:txBody>
          <a:bodyPr/>
          <a:lstStyle/>
          <a:p>
            <a:pPr>
              <a:lnSpc>
                <a:spcPct val="90000"/>
              </a:lnSpc>
            </a:pPr>
            <a:r>
              <a:rPr lang="en-CA" sz="2400" dirty="0"/>
              <a:t>250 questions in 6 hours.</a:t>
            </a:r>
          </a:p>
          <a:p>
            <a:pPr>
              <a:lnSpc>
                <a:spcPct val="90000"/>
              </a:lnSpc>
            </a:pPr>
            <a:r>
              <a:rPr lang="en-CA" sz="2400" dirty="0"/>
              <a:t>All questions are multiple choice.</a:t>
            </a:r>
          </a:p>
          <a:p>
            <a:pPr>
              <a:lnSpc>
                <a:spcPct val="90000"/>
              </a:lnSpc>
            </a:pPr>
            <a:r>
              <a:rPr lang="en-CA" sz="2400" dirty="0"/>
              <a:t>A multiple-choice question is composed of two parts:</a:t>
            </a:r>
          </a:p>
          <a:p>
            <a:pPr lvl="1">
              <a:lnSpc>
                <a:spcPct val="90000"/>
              </a:lnSpc>
            </a:pPr>
            <a:r>
              <a:rPr lang="en-CA" sz="2000" dirty="0"/>
              <a:t>a </a:t>
            </a:r>
            <a:r>
              <a:rPr lang="en-CA" sz="2000" i="1" dirty="0">
                <a:solidFill>
                  <a:schemeClr val="accent2"/>
                </a:solidFill>
              </a:rPr>
              <a:t>stem</a:t>
            </a:r>
            <a:r>
              <a:rPr lang="en-CA" sz="2000" i="1" dirty="0"/>
              <a:t> </a:t>
            </a:r>
            <a:r>
              <a:rPr lang="en-CA" sz="2000" dirty="0"/>
              <a:t>that identifies the question or problem</a:t>
            </a:r>
          </a:p>
          <a:p>
            <a:pPr lvl="1">
              <a:lnSpc>
                <a:spcPct val="90000"/>
              </a:lnSpc>
            </a:pPr>
            <a:r>
              <a:rPr lang="en-CA" sz="2000" dirty="0"/>
              <a:t>a set of </a:t>
            </a:r>
            <a:r>
              <a:rPr lang="en-CA" sz="2000" i="1" dirty="0">
                <a:solidFill>
                  <a:schemeClr val="accent2"/>
                </a:solidFill>
              </a:rPr>
              <a:t>alternatives</a:t>
            </a:r>
            <a:r>
              <a:rPr lang="en-CA" sz="2000" i="1" dirty="0"/>
              <a:t> </a:t>
            </a:r>
            <a:r>
              <a:rPr lang="en-CA" sz="2000" dirty="0"/>
              <a:t>or possible answers that contain a </a:t>
            </a:r>
            <a:r>
              <a:rPr lang="en-CA" sz="2000" i="1" dirty="0">
                <a:solidFill>
                  <a:schemeClr val="accent2"/>
                </a:solidFill>
              </a:rPr>
              <a:t>key</a:t>
            </a:r>
            <a:r>
              <a:rPr lang="en-CA" sz="2000" i="1" dirty="0"/>
              <a:t> </a:t>
            </a:r>
            <a:r>
              <a:rPr lang="en-CA" sz="2000" dirty="0"/>
              <a:t>that is the best answer to the question, and a number of </a:t>
            </a:r>
            <a:r>
              <a:rPr lang="en-CA" sz="2000" i="1" dirty="0" smtClean="0">
                <a:solidFill>
                  <a:schemeClr val="accent2"/>
                </a:solidFill>
              </a:rPr>
              <a:t>distracters</a:t>
            </a:r>
            <a:r>
              <a:rPr lang="en-CA" sz="2000" i="1" dirty="0" smtClean="0"/>
              <a:t> </a:t>
            </a:r>
            <a:r>
              <a:rPr lang="en-CA" sz="2000" dirty="0"/>
              <a:t>that are plausible but incorrect answers to the question.</a:t>
            </a:r>
          </a:p>
          <a:p>
            <a:pPr lvl="1">
              <a:lnSpc>
                <a:spcPct val="90000"/>
              </a:lnSpc>
            </a:pPr>
            <a:endParaRPr lang="en-CA" sz="2000" dirty="0"/>
          </a:p>
          <a:p>
            <a:pPr>
              <a:lnSpc>
                <a:spcPct val="90000"/>
              </a:lnSpc>
            </a:pPr>
            <a:r>
              <a:rPr lang="en-CA" sz="2400" dirty="0"/>
              <a:t>There is one “best” </a:t>
            </a:r>
            <a:r>
              <a:rPr lang="en-CA" sz="2400" dirty="0" smtClean="0"/>
              <a:t>answer, </a:t>
            </a:r>
            <a:r>
              <a:rPr lang="en-CA" sz="2400" dirty="0"/>
              <a:t>and 3 </a:t>
            </a:r>
            <a:r>
              <a:rPr lang="en-CA" sz="2400" dirty="0" smtClean="0"/>
              <a:t>distracters.</a:t>
            </a:r>
            <a:endParaRPr lang="en-CA" sz="2400" dirty="0"/>
          </a:p>
          <a:p>
            <a:pPr>
              <a:lnSpc>
                <a:spcPct val="90000"/>
              </a:lnSpc>
            </a:pPr>
            <a:r>
              <a:rPr lang="en-CA" sz="2400" dirty="0"/>
              <a:t>Read ALL of the stem, and EVERY alternative</a:t>
            </a:r>
            <a:r>
              <a:rPr lang="en-CA" sz="2400" dirty="0" smtClean="0"/>
              <a:t>.</a:t>
            </a:r>
            <a:endParaRPr lang="en-CA"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1042988" y="6237288"/>
            <a:ext cx="6049962" cy="423862"/>
          </a:xfrm>
          <a:prstGeom prst="rect">
            <a:avLst/>
          </a:prstGeom>
        </p:spPr>
        <p:txBody>
          <a:bodyPr/>
          <a:lstStyle/>
          <a:p>
            <a:endParaRPr lang="en-CA" dirty="0"/>
          </a:p>
          <a:p>
            <a:endParaRPr lang="en-US" dirty="0"/>
          </a:p>
        </p:txBody>
      </p:sp>
      <p:sp>
        <p:nvSpPr>
          <p:cNvPr id="226306" name="Rectangle 2"/>
          <p:cNvSpPr>
            <a:spLocks noGrp="1" noChangeArrowheads="1"/>
          </p:cNvSpPr>
          <p:nvPr>
            <p:ph type="title"/>
          </p:nvPr>
        </p:nvSpPr>
        <p:spPr>
          <a:ln/>
        </p:spPr>
        <p:txBody>
          <a:bodyPr/>
          <a:lstStyle/>
          <a:p>
            <a:pPr algn="l"/>
            <a:r>
              <a:rPr lang="en-CA"/>
              <a:t>Process of elimination</a:t>
            </a:r>
          </a:p>
        </p:txBody>
      </p:sp>
      <p:sp>
        <p:nvSpPr>
          <p:cNvPr id="226307" name="Rectangle 3"/>
          <p:cNvSpPr>
            <a:spLocks noGrp="1" noChangeArrowheads="1"/>
          </p:cNvSpPr>
          <p:nvPr>
            <p:ph type="body" idx="1"/>
          </p:nvPr>
        </p:nvSpPr>
        <p:spPr/>
        <p:txBody>
          <a:bodyPr/>
          <a:lstStyle/>
          <a:p>
            <a:pPr>
              <a:buFontTx/>
              <a:buChar char="•"/>
            </a:pPr>
            <a:r>
              <a:rPr lang="en-CA"/>
              <a:t>Look at each of the possible answers, and cross off the ones that are least likely to be correct, until you are left with one.</a:t>
            </a:r>
          </a:p>
          <a:p>
            <a:pPr>
              <a:buFontTx/>
              <a:buChar char="•"/>
            </a:pPr>
            <a:r>
              <a:rPr lang="en-CA"/>
              <a:t>Use the process of elimination to reduce the number of choices.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ln/>
        </p:spPr>
        <p:txBody>
          <a:bodyPr/>
          <a:lstStyle/>
          <a:p>
            <a:pPr algn="l"/>
            <a:r>
              <a:rPr lang="en-CA" sz="4000" dirty="0"/>
              <a:t>Process of </a:t>
            </a:r>
            <a:r>
              <a:rPr lang="en-CA" sz="4000" dirty="0" smtClean="0"/>
              <a:t>Elimination Example</a:t>
            </a:r>
            <a:endParaRPr lang="en-CA" sz="4000" dirty="0"/>
          </a:p>
        </p:txBody>
      </p:sp>
      <p:sp>
        <p:nvSpPr>
          <p:cNvPr id="229379" name="Rectangle 3"/>
          <p:cNvSpPr>
            <a:spLocks noGrp="1" noChangeArrowheads="1"/>
          </p:cNvSpPr>
          <p:nvPr>
            <p:ph idx="1"/>
          </p:nvPr>
        </p:nvSpPr>
        <p:spPr/>
        <p:txBody>
          <a:bodyPr/>
          <a:lstStyle/>
          <a:p>
            <a:pPr marL="0" indent="0">
              <a:buNone/>
            </a:pPr>
            <a:r>
              <a:rPr lang="en-CA" dirty="0" smtClean="0"/>
              <a:t>Which of the following tools is the most useful in sorting through large to files when searching for intrusion-related events?</a:t>
            </a:r>
            <a:endParaRPr lang="en-CA" dirty="0"/>
          </a:p>
          <a:p>
            <a:pPr marL="914400" lvl="1" indent="-457200">
              <a:buFontTx/>
              <a:buAutoNum type="alphaLcParenR"/>
            </a:pPr>
            <a:r>
              <a:rPr lang="en-CA" dirty="0" smtClean="0"/>
              <a:t>Text editor</a:t>
            </a:r>
          </a:p>
          <a:p>
            <a:pPr marL="914400" lvl="1" indent="-457200">
              <a:buFontTx/>
              <a:buAutoNum type="alphaLcParenR"/>
            </a:pPr>
            <a:r>
              <a:rPr lang="en-CA" dirty="0" smtClean="0"/>
              <a:t>Vulnerability scanner</a:t>
            </a:r>
            <a:endParaRPr lang="en-CA" dirty="0"/>
          </a:p>
          <a:p>
            <a:pPr marL="914400" lvl="1" indent="-457200">
              <a:buFontTx/>
              <a:buAutoNum type="alphaLcParenR"/>
            </a:pPr>
            <a:r>
              <a:rPr lang="en-US" dirty="0" smtClean="0"/>
              <a:t>Password cracker</a:t>
            </a:r>
            <a:endParaRPr lang="en-CA" dirty="0"/>
          </a:p>
          <a:p>
            <a:pPr marL="914400" lvl="1" indent="-457200">
              <a:buFontTx/>
              <a:buAutoNum type="alphaLcParenR"/>
            </a:pPr>
            <a:r>
              <a:rPr lang="en-US" dirty="0" smtClean="0"/>
              <a:t>IDS</a:t>
            </a:r>
            <a:endParaRPr lang="en-CA" dirty="0"/>
          </a:p>
        </p:txBody>
      </p:sp>
      <p:sp>
        <p:nvSpPr>
          <p:cNvPr id="4" name="Footer Placeholder 3"/>
          <p:cNvSpPr>
            <a:spLocks noGrp="1"/>
          </p:cNvSpPr>
          <p:nvPr>
            <p:ph type="ftr" sz="quarter" idx="4294967295"/>
          </p:nvPr>
        </p:nvSpPr>
        <p:spPr>
          <a:xfrm>
            <a:off x="0" y="6237288"/>
            <a:ext cx="6049963" cy="423862"/>
          </a:xfrm>
          <a:prstGeom prst="rect">
            <a:avLst/>
          </a:prstGeom>
        </p:spPr>
        <p:txBody>
          <a:bodyPr/>
          <a:lstStyle/>
          <a:p>
            <a:endParaRPr lang="en-CA" dirty="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ln/>
        </p:spPr>
        <p:txBody>
          <a:bodyPr/>
          <a:lstStyle/>
          <a:p>
            <a:pPr algn="l"/>
            <a:r>
              <a:rPr lang="en-CA" sz="4000" dirty="0"/>
              <a:t>Process of </a:t>
            </a:r>
            <a:r>
              <a:rPr lang="en-CA" sz="4000" dirty="0" smtClean="0"/>
              <a:t>Elimination Example</a:t>
            </a:r>
            <a:endParaRPr lang="en-CA" sz="4000" dirty="0"/>
          </a:p>
        </p:txBody>
      </p:sp>
      <p:sp>
        <p:nvSpPr>
          <p:cNvPr id="229379" name="Rectangle 3"/>
          <p:cNvSpPr>
            <a:spLocks noGrp="1" noChangeArrowheads="1"/>
          </p:cNvSpPr>
          <p:nvPr>
            <p:ph idx="1"/>
          </p:nvPr>
        </p:nvSpPr>
        <p:spPr/>
        <p:txBody>
          <a:bodyPr/>
          <a:lstStyle/>
          <a:p>
            <a:pPr marL="0" indent="0">
              <a:buNone/>
            </a:pPr>
            <a:r>
              <a:rPr lang="en-CA" dirty="0" smtClean="0"/>
              <a:t>Which of the following tools is the most useful in sorting through large to files when searching for intrusion-related events?</a:t>
            </a:r>
            <a:endParaRPr lang="en-CA" dirty="0"/>
          </a:p>
          <a:p>
            <a:pPr marL="914400" lvl="1" indent="-457200">
              <a:buFontTx/>
              <a:buAutoNum type="alphaLcParenR"/>
            </a:pPr>
            <a:r>
              <a:rPr lang="en-CA" strike="sngStrike" dirty="0" smtClean="0">
                <a:solidFill>
                  <a:srgbClr val="FF0000"/>
                </a:solidFill>
              </a:rPr>
              <a:t>Text editor</a:t>
            </a:r>
          </a:p>
          <a:p>
            <a:pPr marL="914400" lvl="1" indent="-457200">
              <a:buFontTx/>
              <a:buAutoNum type="alphaLcParenR"/>
            </a:pPr>
            <a:r>
              <a:rPr lang="en-CA" dirty="0" smtClean="0"/>
              <a:t>Vulnerability scanner</a:t>
            </a:r>
            <a:endParaRPr lang="en-CA" dirty="0"/>
          </a:p>
          <a:p>
            <a:pPr marL="914400" lvl="1" indent="-457200">
              <a:buFontTx/>
              <a:buAutoNum type="alphaLcParenR"/>
            </a:pPr>
            <a:r>
              <a:rPr lang="en-US" dirty="0" smtClean="0"/>
              <a:t>Password cracker</a:t>
            </a:r>
            <a:endParaRPr lang="en-CA" dirty="0"/>
          </a:p>
          <a:p>
            <a:pPr marL="914400" lvl="1" indent="-457200">
              <a:buFontTx/>
              <a:buAutoNum type="alphaLcParenR"/>
            </a:pPr>
            <a:r>
              <a:rPr lang="en-US" dirty="0" smtClean="0"/>
              <a:t>IDS</a:t>
            </a:r>
            <a:endParaRPr lang="en-CA" dirty="0"/>
          </a:p>
        </p:txBody>
      </p:sp>
      <p:sp>
        <p:nvSpPr>
          <p:cNvPr id="4" name="Footer Placeholder 3"/>
          <p:cNvSpPr>
            <a:spLocks noGrp="1"/>
          </p:cNvSpPr>
          <p:nvPr>
            <p:ph type="ftr" sz="quarter" idx="4294967295"/>
          </p:nvPr>
        </p:nvSpPr>
        <p:spPr>
          <a:xfrm>
            <a:off x="0" y="6237288"/>
            <a:ext cx="6049963" cy="423862"/>
          </a:xfrm>
          <a:prstGeom prst="rect">
            <a:avLst/>
          </a:prstGeom>
        </p:spPr>
        <p:txBody>
          <a:bodyPr/>
          <a:lstStyle/>
          <a:p>
            <a:endParaRPr lang="en-CA" dirty="0"/>
          </a:p>
          <a:p>
            <a:endParaRPr lang="en-US" dirty="0"/>
          </a:p>
        </p:txBody>
      </p:sp>
      <p:sp>
        <p:nvSpPr>
          <p:cNvPr id="5" name="Rounded Rectangular Callout 4"/>
          <p:cNvSpPr/>
          <p:nvPr/>
        </p:nvSpPr>
        <p:spPr bwMode="auto">
          <a:xfrm>
            <a:off x="5715008" y="3571876"/>
            <a:ext cx="3000396" cy="1285884"/>
          </a:xfrm>
          <a:prstGeom prst="wedgeRoundRectCallout">
            <a:avLst>
              <a:gd name="adj1" fmla="val -83720"/>
              <a:gd name="adj2" fmla="val -31186"/>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pitchFamily="-16" charset="-128"/>
              </a:rPr>
              <a:t>Can be used</a:t>
            </a:r>
            <a:r>
              <a:rPr kumimoji="0" lang="en-US" sz="2400" b="0" i="0" u="none" strike="noStrike" cap="none" normalizeH="0" dirty="0" smtClean="0">
                <a:ln>
                  <a:noFill/>
                </a:ln>
                <a:solidFill>
                  <a:schemeClr val="tx1"/>
                </a:solidFill>
                <a:effectLst/>
                <a:latin typeface="Arial" charset="0"/>
                <a:ea typeface="ＭＳ Ｐゴシック" pitchFamily="-16" charset="-128"/>
              </a:rPr>
              <a:t> to view files, but </a:t>
            </a:r>
            <a:r>
              <a:rPr kumimoji="0" lang="en-US" sz="2400" b="0" i="0" u="none" strike="noStrike" cap="none" normalizeH="0" baseline="0" dirty="0" smtClean="0">
                <a:ln>
                  <a:noFill/>
                </a:ln>
                <a:solidFill>
                  <a:schemeClr val="tx1"/>
                </a:solidFill>
                <a:effectLst/>
                <a:latin typeface="Arial" charset="0"/>
                <a:ea typeface="ＭＳ Ｐゴシック" pitchFamily="-16" charset="-128"/>
              </a:rPr>
              <a:t>not</a:t>
            </a:r>
            <a:r>
              <a:rPr kumimoji="0" lang="en-US" sz="2400" b="0" i="0" u="none" strike="noStrike" cap="none" normalizeH="0" dirty="0" smtClean="0">
                <a:ln>
                  <a:noFill/>
                </a:ln>
                <a:solidFill>
                  <a:schemeClr val="tx1"/>
                </a:solidFill>
                <a:effectLst/>
                <a:latin typeface="Arial" charset="0"/>
                <a:ea typeface="ＭＳ Ｐゴシック" pitchFamily="-16" charset="-128"/>
              </a:rPr>
              <a:t> sort through files</a:t>
            </a: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ln/>
        </p:spPr>
        <p:txBody>
          <a:bodyPr/>
          <a:lstStyle/>
          <a:p>
            <a:pPr algn="l"/>
            <a:r>
              <a:rPr lang="en-CA" sz="4000" dirty="0"/>
              <a:t>Process of </a:t>
            </a:r>
            <a:r>
              <a:rPr lang="en-CA" sz="4000" dirty="0" smtClean="0"/>
              <a:t>Elimination Example</a:t>
            </a:r>
            <a:endParaRPr lang="en-CA" sz="4000" dirty="0"/>
          </a:p>
        </p:txBody>
      </p:sp>
      <p:sp>
        <p:nvSpPr>
          <p:cNvPr id="229379" name="Rectangle 3"/>
          <p:cNvSpPr>
            <a:spLocks noGrp="1" noChangeArrowheads="1"/>
          </p:cNvSpPr>
          <p:nvPr>
            <p:ph idx="1"/>
          </p:nvPr>
        </p:nvSpPr>
        <p:spPr/>
        <p:txBody>
          <a:bodyPr/>
          <a:lstStyle/>
          <a:p>
            <a:pPr marL="0" indent="0">
              <a:buNone/>
            </a:pPr>
            <a:r>
              <a:rPr lang="en-CA" dirty="0" smtClean="0"/>
              <a:t>Which of the following tools is the most useful in sorting through large to files when searching for intrusion-related events?</a:t>
            </a:r>
            <a:endParaRPr lang="en-CA" dirty="0"/>
          </a:p>
          <a:p>
            <a:pPr marL="914400" lvl="1" indent="-457200">
              <a:buFontTx/>
              <a:buAutoNum type="alphaLcParenR"/>
            </a:pPr>
            <a:r>
              <a:rPr lang="en-CA" strike="sngStrike" dirty="0" smtClean="0"/>
              <a:t>Text editor</a:t>
            </a:r>
          </a:p>
          <a:p>
            <a:pPr marL="914400" lvl="1" indent="-457200">
              <a:buFontTx/>
              <a:buAutoNum type="alphaLcParenR"/>
            </a:pPr>
            <a:r>
              <a:rPr lang="en-CA" strike="sngStrike" dirty="0" smtClean="0">
                <a:solidFill>
                  <a:srgbClr val="FF0000"/>
                </a:solidFill>
              </a:rPr>
              <a:t>Vulnerability scanner</a:t>
            </a:r>
            <a:endParaRPr lang="en-CA" strike="sngStrike" dirty="0">
              <a:solidFill>
                <a:srgbClr val="FF0000"/>
              </a:solidFill>
            </a:endParaRPr>
          </a:p>
          <a:p>
            <a:pPr marL="914400" lvl="1" indent="-457200">
              <a:buFontTx/>
              <a:buAutoNum type="alphaLcParenR"/>
            </a:pPr>
            <a:r>
              <a:rPr lang="en-US" dirty="0" smtClean="0"/>
              <a:t>Password cracker</a:t>
            </a:r>
            <a:endParaRPr lang="en-CA" dirty="0"/>
          </a:p>
          <a:p>
            <a:pPr marL="914400" lvl="1" indent="-457200">
              <a:buFontTx/>
              <a:buAutoNum type="alphaLcParenR"/>
            </a:pPr>
            <a:r>
              <a:rPr lang="en-US" dirty="0" smtClean="0"/>
              <a:t>IDS</a:t>
            </a:r>
            <a:endParaRPr lang="en-CA" dirty="0"/>
          </a:p>
        </p:txBody>
      </p:sp>
      <p:sp>
        <p:nvSpPr>
          <p:cNvPr id="4" name="Footer Placeholder 3"/>
          <p:cNvSpPr>
            <a:spLocks noGrp="1"/>
          </p:cNvSpPr>
          <p:nvPr>
            <p:ph type="ftr" sz="quarter" idx="4294967295"/>
          </p:nvPr>
        </p:nvSpPr>
        <p:spPr>
          <a:xfrm>
            <a:off x="0" y="6237288"/>
            <a:ext cx="6049963" cy="423862"/>
          </a:xfrm>
          <a:prstGeom prst="rect">
            <a:avLst/>
          </a:prstGeom>
        </p:spPr>
        <p:txBody>
          <a:bodyPr/>
          <a:lstStyle/>
          <a:p>
            <a:endParaRPr lang="en-CA" dirty="0"/>
          </a:p>
          <a:p>
            <a:endParaRPr lang="en-US" dirty="0"/>
          </a:p>
        </p:txBody>
      </p:sp>
      <p:sp>
        <p:nvSpPr>
          <p:cNvPr id="5" name="Rounded Rectangular Callout 4"/>
          <p:cNvSpPr/>
          <p:nvPr/>
        </p:nvSpPr>
        <p:spPr bwMode="auto">
          <a:xfrm>
            <a:off x="5715008" y="3571876"/>
            <a:ext cx="3000396" cy="1285884"/>
          </a:xfrm>
          <a:prstGeom prst="wedgeRoundRectCallout">
            <a:avLst>
              <a:gd name="adj1" fmla="val -69691"/>
              <a:gd name="adj2" fmla="val 8320"/>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pitchFamily="-16" charset="-128"/>
              </a:rPr>
              <a:t>Scans</a:t>
            </a:r>
            <a:r>
              <a:rPr kumimoji="0" lang="en-US" sz="2400" b="0" i="0" u="none" strike="noStrike" cap="none" normalizeH="0" dirty="0" smtClean="0">
                <a:ln>
                  <a:noFill/>
                </a:ln>
                <a:solidFill>
                  <a:schemeClr val="tx1"/>
                </a:solidFill>
                <a:effectLst/>
                <a:latin typeface="Arial" charset="0"/>
                <a:ea typeface="ＭＳ Ｐゴシック" pitchFamily="-16" charset="-128"/>
              </a:rPr>
              <a:t> systems but does not sort through files</a:t>
            </a: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ln/>
        </p:spPr>
        <p:txBody>
          <a:bodyPr/>
          <a:lstStyle/>
          <a:p>
            <a:pPr algn="l"/>
            <a:r>
              <a:rPr lang="en-CA" sz="4000" dirty="0"/>
              <a:t>Process of </a:t>
            </a:r>
            <a:r>
              <a:rPr lang="en-CA" sz="4000" dirty="0" smtClean="0"/>
              <a:t>Elimination Example</a:t>
            </a:r>
            <a:endParaRPr lang="en-CA" sz="4000" dirty="0"/>
          </a:p>
        </p:txBody>
      </p:sp>
      <p:sp>
        <p:nvSpPr>
          <p:cNvPr id="229379" name="Rectangle 3"/>
          <p:cNvSpPr>
            <a:spLocks noGrp="1" noChangeArrowheads="1"/>
          </p:cNvSpPr>
          <p:nvPr>
            <p:ph idx="1"/>
          </p:nvPr>
        </p:nvSpPr>
        <p:spPr/>
        <p:txBody>
          <a:bodyPr/>
          <a:lstStyle/>
          <a:p>
            <a:pPr marL="0" indent="0">
              <a:buNone/>
            </a:pPr>
            <a:r>
              <a:rPr lang="en-CA" dirty="0" smtClean="0"/>
              <a:t>Which of the following tools is the most useful in sorting through large to files when searching for intrusion-related events?</a:t>
            </a:r>
            <a:endParaRPr lang="en-CA" dirty="0"/>
          </a:p>
          <a:p>
            <a:pPr marL="914400" lvl="1" indent="-457200">
              <a:buFontTx/>
              <a:buAutoNum type="alphaLcParenR"/>
            </a:pPr>
            <a:r>
              <a:rPr lang="en-CA" strike="sngStrike" dirty="0" smtClean="0"/>
              <a:t>Text editor</a:t>
            </a:r>
          </a:p>
          <a:p>
            <a:pPr marL="914400" lvl="1" indent="-457200">
              <a:buFontTx/>
              <a:buAutoNum type="alphaLcParenR"/>
            </a:pPr>
            <a:r>
              <a:rPr lang="en-CA" strike="sngStrike" dirty="0" smtClean="0"/>
              <a:t>Vulnerability scanner</a:t>
            </a:r>
            <a:endParaRPr lang="en-CA" strike="sngStrike" dirty="0"/>
          </a:p>
          <a:p>
            <a:pPr marL="914400" lvl="1" indent="-457200">
              <a:buFontTx/>
              <a:buAutoNum type="alphaLcParenR"/>
            </a:pPr>
            <a:r>
              <a:rPr lang="en-US" strike="sngStrike" dirty="0" smtClean="0">
                <a:solidFill>
                  <a:srgbClr val="FF0000"/>
                </a:solidFill>
              </a:rPr>
              <a:t>Password cracker</a:t>
            </a:r>
            <a:endParaRPr lang="en-CA" strike="sngStrike" dirty="0">
              <a:solidFill>
                <a:srgbClr val="FF0000"/>
              </a:solidFill>
            </a:endParaRPr>
          </a:p>
          <a:p>
            <a:pPr marL="914400" lvl="1" indent="-457200">
              <a:buFontTx/>
              <a:buAutoNum type="alphaLcParenR"/>
            </a:pPr>
            <a:r>
              <a:rPr lang="en-US" dirty="0" smtClean="0"/>
              <a:t>IDS</a:t>
            </a:r>
            <a:endParaRPr lang="en-CA" dirty="0"/>
          </a:p>
        </p:txBody>
      </p:sp>
      <p:sp>
        <p:nvSpPr>
          <p:cNvPr id="4" name="Footer Placeholder 3"/>
          <p:cNvSpPr>
            <a:spLocks noGrp="1"/>
          </p:cNvSpPr>
          <p:nvPr>
            <p:ph type="ftr" sz="quarter" idx="4294967295"/>
          </p:nvPr>
        </p:nvSpPr>
        <p:spPr>
          <a:xfrm>
            <a:off x="0" y="6237288"/>
            <a:ext cx="6049963" cy="423862"/>
          </a:xfrm>
          <a:prstGeom prst="rect">
            <a:avLst/>
          </a:prstGeom>
        </p:spPr>
        <p:txBody>
          <a:bodyPr/>
          <a:lstStyle/>
          <a:p>
            <a:endParaRPr lang="en-CA" dirty="0"/>
          </a:p>
          <a:p>
            <a:endParaRPr lang="en-US" dirty="0"/>
          </a:p>
        </p:txBody>
      </p:sp>
      <p:sp>
        <p:nvSpPr>
          <p:cNvPr id="5" name="Rounded Rectangular Callout 4"/>
          <p:cNvSpPr/>
          <p:nvPr/>
        </p:nvSpPr>
        <p:spPr bwMode="auto">
          <a:xfrm>
            <a:off x="5786446" y="3643314"/>
            <a:ext cx="3000396" cy="1285884"/>
          </a:xfrm>
          <a:prstGeom prst="wedgeRoundRectCallout">
            <a:avLst>
              <a:gd name="adj1" fmla="val -87106"/>
              <a:gd name="adj2" fmla="val 42182"/>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pitchFamily="-16" charset="-128"/>
              </a:rPr>
              <a:t>Used by hackers to “guess” passwords</a:t>
            </a:r>
            <a:r>
              <a:rPr kumimoji="0" lang="en-US" sz="2400" b="0" i="0" u="none" strike="noStrike" cap="none" normalizeH="0" dirty="0" smtClean="0">
                <a:ln>
                  <a:noFill/>
                </a:ln>
                <a:solidFill>
                  <a:schemeClr val="tx1"/>
                </a:solidFill>
                <a:effectLst/>
                <a:latin typeface="Arial" charset="0"/>
                <a:ea typeface="ＭＳ Ｐゴシック" pitchFamily="-16" charset="-128"/>
              </a:rPr>
              <a:t> and gain access</a:t>
            </a: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ln/>
        </p:spPr>
        <p:txBody>
          <a:bodyPr/>
          <a:lstStyle/>
          <a:p>
            <a:pPr algn="l"/>
            <a:r>
              <a:rPr lang="en-CA" sz="4000" dirty="0"/>
              <a:t>Process of </a:t>
            </a:r>
            <a:r>
              <a:rPr lang="en-CA" sz="4000" dirty="0" smtClean="0"/>
              <a:t>Elimination Example</a:t>
            </a:r>
            <a:endParaRPr lang="en-CA" sz="4000" dirty="0"/>
          </a:p>
        </p:txBody>
      </p:sp>
      <p:sp>
        <p:nvSpPr>
          <p:cNvPr id="229379" name="Rectangle 3"/>
          <p:cNvSpPr>
            <a:spLocks noGrp="1" noChangeArrowheads="1"/>
          </p:cNvSpPr>
          <p:nvPr>
            <p:ph idx="1"/>
          </p:nvPr>
        </p:nvSpPr>
        <p:spPr/>
        <p:txBody>
          <a:bodyPr/>
          <a:lstStyle/>
          <a:p>
            <a:pPr marL="0" indent="0">
              <a:buNone/>
            </a:pPr>
            <a:r>
              <a:rPr lang="en-CA" dirty="0" smtClean="0"/>
              <a:t>Which of the following tools is the most useful in sorting through large to files when searching for intrusion-related events?</a:t>
            </a:r>
            <a:endParaRPr lang="en-CA" dirty="0"/>
          </a:p>
          <a:p>
            <a:pPr marL="914400" lvl="1" indent="-457200">
              <a:buFontTx/>
              <a:buAutoNum type="alphaLcParenR"/>
            </a:pPr>
            <a:r>
              <a:rPr lang="en-CA" strike="sngStrike" dirty="0" smtClean="0"/>
              <a:t>Text editor</a:t>
            </a:r>
          </a:p>
          <a:p>
            <a:pPr marL="914400" lvl="1" indent="-457200">
              <a:buFontTx/>
              <a:buAutoNum type="alphaLcParenR"/>
            </a:pPr>
            <a:r>
              <a:rPr lang="en-CA" strike="sngStrike" dirty="0" smtClean="0"/>
              <a:t>Vulnerability scanner</a:t>
            </a:r>
            <a:endParaRPr lang="en-CA" strike="sngStrike" dirty="0"/>
          </a:p>
          <a:p>
            <a:pPr marL="914400" lvl="1" indent="-457200">
              <a:buFontTx/>
              <a:buAutoNum type="alphaLcParenR"/>
            </a:pPr>
            <a:r>
              <a:rPr lang="en-US" strike="sngStrike" dirty="0" smtClean="0"/>
              <a:t>Password cracker</a:t>
            </a:r>
            <a:endParaRPr lang="en-CA" strike="sngStrike" dirty="0" smtClean="0"/>
          </a:p>
          <a:p>
            <a:pPr marL="914400" lvl="1" indent="-457200">
              <a:buFontTx/>
              <a:buAutoNum type="alphaLcParenR"/>
            </a:pPr>
            <a:r>
              <a:rPr lang="en-US" b="1" dirty="0" smtClean="0">
                <a:solidFill>
                  <a:srgbClr val="FF0000"/>
                </a:solidFill>
              </a:rPr>
              <a:t>IDS</a:t>
            </a:r>
            <a:endParaRPr lang="en-CA" b="1" dirty="0">
              <a:solidFill>
                <a:srgbClr val="FF0000"/>
              </a:solidFill>
            </a:endParaRPr>
          </a:p>
        </p:txBody>
      </p:sp>
      <p:sp>
        <p:nvSpPr>
          <p:cNvPr id="4" name="Footer Placeholder 3"/>
          <p:cNvSpPr>
            <a:spLocks noGrp="1"/>
          </p:cNvSpPr>
          <p:nvPr>
            <p:ph type="ftr" sz="quarter" idx="4294967295"/>
          </p:nvPr>
        </p:nvSpPr>
        <p:spPr>
          <a:xfrm>
            <a:off x="0" y="6237288"/>
            <a:ext cx="6049963" cy="423862"/>
          </a:xfrm>
          <a:prstGeom prst="rect">
            <a:avLst/>
          </a:prstGeom>
        </p:spPr>
        <p:txBody>
          <a:bodyPr/>
          <a:lstStyle/>
          <a:p>
            <a:endParaRPr lang="en-CA" dirty="0"/>
          </a:p>
          <a:p>
            <a:endParaRPr lang="en-US" dirty="0"/>
          </a:p>
        </p:txBody>
      </p:sp>
      <p:sp>
        <p:nvSpPr>
          <p:cNvPr id="5" name="Rounded Rectangular Callout 4"/>
          <p:cNvSpPr/>
          <p:nvPr/>
        </p:nvSpPr>
        <p:spPr bwMode="auto">
          <a:xfrm>
            <a:off x="5786446" y="4429132"/>
            <a:ext cx="3000396" cy="1285884"/>
          </a:xfrm>
          <a:prstGeom prst="wedgeRoundRectCallout">
            <a:avLst>
              <a:gd name="adj1" fmla="val -92911"/>
              <a:gd name="adj2" fmla="val 25251"/>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pitchFamily="-16" charset="-128"/>
              </a:rPr>
              <a:t>This must</a:t>
            </a:r>
            <a:r>
              <a:rPr kumimoji="0" lang="en-US" sz="2400" b="0" i="0" u="none" strike="noStrike" cap="none" normalizeH="0" dirty="0" smtClean="0">
                <a:ln>
                  <a:noFill/>
                </a:ln>
                <a:solidFill>
                  <a:schemeClr val="tx1"/>
                </a:solidFill>
                <a:effectLst/>
                <a:latin typeface="Arial" charset="0"/>
                <a:ea typeface="ＭＳ Ｐゴシック" pitchFamily="-16" charset="-128"/>
              </a:rPr>
              <a:t> be the correct answer!</a:t>
            </a: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4190</TotalTime>
  <Words>1244</Words>
  <Application>Microsoft Office PowerPoint</Application>
  <PresentationFormat>On-screen Show (4:3)</PresentationFormat>
  <Paragraphs>144</Paragraphs>
  <Slides>24</Slides>
  <Notes>23</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Blank Presentation</vt:lpstr>
      <vt:lpstr>S04 – Question Analysis</vt:lpstr>
      <vt:lpstr>Question Analysis</vt:lpstr>
      <vt:lpstr>Questions</vt:lpstr>
      <vt:lpstr>Process of elimination</vt:lpstr>
      <vt:lpstr>Process of Elimination Example</vt:lpstr>
      <vt:lpstr>Process of Elimination Example</vt:lpstr>
      <vt:lpstr>Process of Elimination Example</vt:lpstr>
      <vt:lpstr>Process of Elimination Example</vt:lpstr>
      <vt:lpstr>Process of Elimination Example</vt:lpstr>
      <vt:lpstr>Answering “negative” questions</vt:lpstr>
      <vt:lpstr>Rephrase “negative” questions</vt:lpstr>
      <vt:lpstr>Rephrase “negative” questions</vt:lpstr>
      <vt:lpstr>Rephrase “negative” questions</vt:lpstr>
      <vt:lpstr>What about this question?</vt:lpstr>
      <vt:lpstr>Look for opposite distracters. Can they both be wrong?</vt:lpstr>
      <vt:lpstr>Warning!!!</vt:lpstr>
      <vt:lpstr>What about this question? Double negatives.</vt:lpstr>
      <vt:lpstr>What about this question? Double negatives.</vt:lpstr>
      <vt:lpstr>In the world of ISC2</vt:lpstr>
      <vt:lpstr>Changing Answers</vt:lpstr>
      <vt:lpstr>Test taking strategies</vt:lpstr>
      <vt:lpstr>Finally…</vt:lpstr>
      <vt:lpstr>Discussion</vt:lpstr>
      <vt:lpstr>Question analysis</vt:lpstr>
    </vt:vector>
  </TitlesOfParts>
  <Company>Ryerson University, The Chang School of Business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Information Security and Risk Management</dc:subject>
  <dc:creator>Ann Marie Westgate</dc:creator>
  <cp:lastModifiedBy>annmarie.westgate</cp:lastModifiedBy>
  <cp:revision>188</cp:revision>
  <dcterms:modified xsi:type="dcterms:W3CDTF">2010-02-03T21:45:38Z</dcterms:modified>
</cp:coreProperties>
</file>